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4" r:id="rId5"/>
    <p:sldId id="276" r:id="rId6"/>
    <p:sldId id="339" r:id="rId7"/>
    <p:sldId id="340" r:id="rId8"/>
    <p:sldId id="279" r:id="rId9"/>
    <p:sldId id="468" r:id="rId10"/>
    <p:sldId id="286" r:id="rId11"/>
    <p:sldId id="349" r:id="rId12"/>
    <p:sldId id="471" r:id="rId13"/>
    <p:sldId id="469" r:id="rId14"/>
    <p:sldId id="280" r:id="rId15"/>
    <p:sldId id="281" r:id="rId16"/>
    <p:sldId id="472" r:id="rId17"/>
    <p:sldId id="473" r:id="rId18"/>
    <p:sldId id="285" r:id="rId19"/>
    <p:sldId id="275" r:id="rId2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anza, Jenny" initials="MJ" lastIdx="7" clrIdx="0">
    <p:extLst>
      <p:ext uri="{19B8F6BF-5375-455C-9EA6-DF929625EA0E}">
        <p15:presenceInfo xmlns:p15="http://schemas.microsoft.com/office/powerpoint/2012/main" userId="S::Jenny.Mwanza@thepalladiumgroup.com::fc509b59-8074-47ef-8101-6467f20e1d26" providerId="AD"/>
      </p:ext>
    </p:extLst>
  </p:cmAuthor>
  <p:cmAuthor id="2" name="Kalungwa, Zaharani" initials="KZ" lastIdx="6" clrIdx="1">
    <p:extLst>
      <p:ext uri="{19B8F6BF-5375-455C-9EA6-DF929625EA0E}">
        <p15:presenceInfo xmlns:p15="http://schemas.microsoft.com/office/powerpoint/2012/main" userId="S-1-5-21-2807995473-1787127442-553225578-1003" providerId="AD"/>
      </p:ext>
    </p:extLst>
  </p:cmAuthor>
  <p:cmAuthor id="3" name="McGill, Deborah" initials="MD" lastIdx="4" clrIdx="2">
    <p:extLst>
      <p:ext uri="{19B8F6BF-5375-455C-9EA6-DF929625EA0E}">
        <p15:presenceInfo xmlns:p15="http://schemas.microsoft.com/office/powerpoint/2012/main" userId="S::dmcgill@ad.unc.edu::a0cc9060-c0e4-4a98-930d-2082d949b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757"/>
    <a:srgbClr val="9DB4BE"/>
    <a:srgbClr val="002E3A"/>
    <a:srgbClr val="C7971C"/>
    <a:srgbClr val="5DA19B"/>
    <a:srgbClr val="555276"/>
    <a:srgbClr val="2B1533"/>
    <a:srgbClr val="008C84"/>
    <a:srgbClr val="1E1860"/>
    <a:srgbClr val="A2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8" autoAdjust="0"/>
    <p:restoredTop sz="79046" autoAdjust="0"/>
  </p:normalViewPr>
  <p:slideViewPr>
    <p:cSldViewPr>
      <p:cViewPr varScale="1">
        <p:scale>
          <a:sx n="47" d="100"/>
          <a:sy n="47" d="100"/>
        </p:scale>
        <p:origin x="888" y="4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26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9F4D0-6EA0-495A-8A40-34435EA7F480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E0A986BD-0C24-48BD-ADF3-7530D1869C65}">
      <dgm:prSet phldrT="[Text]" custT="1"/>
      <dgm:spPr>
        <a:solidFill>
          <a:srgbClr val="008C84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Calibri"/>
            </a:rPr>
            <a:t>Multiple facility </a:t>
          </a:r>
        </a:p>
        <a:p>
          <a:r>
            <a:rPr lang="en-US" sz="1200" b="1" dirty="0">
              <a:latin typeface="Century Gothic" panose="020B0502020202020204" pitchFamily="34" charset="0"/>
              <a:cs typeface="Calibri"/>
            </a:rPr>
            <a:t>lists</a:t>
          </a:r>
        </a:p>
      </dgm:t>
    </dgm:pt>
    <dgm:pt modelId="{09FECE7B-55B0-47C7-A622-988AB3F4877A}" type="parTrans" cxnId="{F6302D1E-BF6C-46AF-A086-0054139F294C}">
      <dgm:prSet/>
      <dgm:spPr/>
      <dgm:t>
        <a:bodyPr/>
        <a:lstStyle/>
        <a:p>
          <a:endParaRPr lang="en-NG"/>
        </a:p>
      </dgm:t>
    </dgm:pt>
    <dgm:pt modelId="{A3A2216B-67DB-4403-9B92-2DB1C72B355D}" type="sibTrans" cxnId="{F6302D1E-BF6C-46AF-A086-0054139F294C}">
      <dgm:prSet/>
      <dgm:spPr/>
      <dgm:t>
        <a:bodyPr/>
        <a:lstStyle/>
        <a:p>
          <a:endParaRPr lang="en-NG"/>
        </a:p>
      </dgm:t>
    </dgm:pt>
    <dgm:pt modelId="{BA18A931-7878-41F4-ABEB-9E851E7F7524}">
      <dgm:prSet phldrT="[Text]" custT="1"/>
      <dgm:spPr>
        <a:solidFill>
          <a:srgbClr val="008C8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48006" tIns="32004" rIns="16002" bIns="32004" numCol="1" spcCol="1270" anchor="ctr" anchorCtr="0"/>
        <a:lstStyle/>
        <a:p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MFL continuously </a:t>
          </a:r>
          <a:r>
            <a:rPr lang="en-US" sz="12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Calibri"/>
            </a:rPr>
            <a:t>updated</a:t>
          </a: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 and validated</a:t>
          </a:r>
        </a:p>
      </dgm:t>
    </dgm:pt>
    <dgm:pt modelId="{230659DA-2BDA-4406-B39D-32C926699331}" type="parTrans" cxnId="{F7080581-A52F-4B2C-9235-587D8509C914}">
      <dgm:prSet/>
      <dgm:spPr/>
      <dgm:t>
        <a:bodyPr/>
        <a:lstStyle/>
        <a:p>
          <a:endParaRPr lang="en-NG"/>
        </a:p>
      </dgm:t>
    </dgm:pt>
    <dgm:pt modelId="{2725ADB9-C97F-4A78-8DAC-DCCF818558A7}" type="sibTrans" cxnId="{F7080581-A52F-4B2C-9235-587D8509C914}">
      <dgm:prSet/>
      <dgm:spPr/>
      <dgm:t>
        <a:bodyPr/>
        <a:lstStyle/>
        <a:p>
          <a:endParaRPr lang="en-NG"/>
        </a:p>
      </dgm:t>
    </dgm:pt>
    <dgm:pt modelId="{87399C81-AFAB-47C2-BDC3-604FBF6C64CA}">
      <dgm:prSet phldrT="[Text]" custT="1"/>
      <dgm:spPr>
        <a:solidFill>
          <a:srgbClr val="008C84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Calibri"/>
            </a:rPr>
            <a:t>Current, validated MFL that meets needs of data consumers</a:t>
          </a:r>
        </a:p>
      </dgm:t>
    </dgm:pt>
    <dgm:pt modelId="{2AABBA12-7A58-4771-9A85-75ACA231A7F3}" type="parTrans" cxnId="{EFF710D8-E2C5-4834-A721-1BFE283D331F}">
      <dgm:prSet/>
      <dgm:spPr/>
      <dgm:t>
        <a:bodyPr/>
        <a:lstStyle/>
        <a:p>
          <a:endParaRPr lang="en-NG"/>
        </a:p>
      </dgm:t>
    </dgm:pt>
    <dgm:pt modelId="{7A63B21F-D46D-43F3-B587-B487115643A0}" type="sibTrans" cxnId="{EFF710D8-E2C5-4834-A721-1BFE283D331F}">
      <dgm:prSet/>
      <dgm:spPr/>
      <dgm:t>
        <a:bodyPr/>
        <a:lstStyle/>
        <a:p>
          <a:endParaRPr lang="en-NG"/>
        </a:p>
      </dgm:t>
    </dgm:pt>
    <dgm:pt modelId="{E1F873E0-BFFD-473F-AFDA-86309CE8C4B4}">
      <dgm:prSet phldrT="[Text]" custT="1"/>
      <dgm:spPr>
        <a:solidFill>
          <a:srgbClr val="008C84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Calibri"/>
            </a:rPr>
            <a:t>MFL with gaps and data quality issues</a:t>
          </a:r>
        </a:p>
      </dgm:t>
    </dgm:pt>
    <dgm:pt modelId="{86F4BB18-8226-46EA-8DAE-1385DF574DCA}" type="parTrans" cxnId="{F2CEDD1E-EC67-46CB-903B-7038CFEE8B25}">
      <dgm:prSet/>
      <dgm:spPr/>
      <dgm:t>
        <a:bodyPr/>
        <a:lstStyle/>
        <a:p>
          <a:endParaRPr lang="en-US"/>
        </a:p>
      </dgm:t>
    </dgm:pt>
    <dgm:pt modelId="{F387B3BA-1B0C-46C3-BE8C-F6095C6DE476}" type="sibTrans" cxnId="{F2CEDD1E-EC67-46CB-903B-7038CFEE8B25}">
      <dgm:prSet/>
      <dgm:spPr/>
      <dgm:t>
        <a:bodyPr/>
        <a:lstStyle/>
        <a:p>
          <a:endParaRPr lang="en-US"/>
        </a:p>
      </dgm:t>
    </dgm:pt>
    <dgm:pt modelId="{D30CAFDE-07DA-4BC8-8E39-54A87501752C}" type="pres">
      <dgm:prSet presAssocID="{E739F4D0-6EA0-495A-8A40-34435EA7F480}" presName="Name0" presStyleCnt="0">
        <dgm:presLayoutVars>
          <dgm:dir/>
          <dgm:resizeHandles val="exact"/>
        </dgm:presLayoutVars>
      </dgm:prSet>
      <dgm:spPr/>
    </dgm:pt>
    <dgm:pt modelId="{2B4EE0C1-9FD5-47A7-8E52-A5381579CD22}" type="pres">
      <dgm:prSet presAssocID="{E0A986BD-0C24-48BD-ADF3-7530D1869C65}" presName="parTxOnly" presStyleLbl="node1" presStyleIdx="0" presStyleCnt="4">
        <dgm:presLayoutVars>
          <dgm:bulletEnabled val="1"/>
        </dgm:presLayoutVars>
      </dgm:prSet>
      <dgm:spPr/>
    </dgm:pt>
    <dgm:pt modelId="{12231C39-77E3-4E0A-8983-ED5596678CD5}" type="pres">
      <dgm:prSet presAssocID="{A3A2216B-67DB-4403-9B92-2DB1C72B355D}" presName="parSpace" presStyleCnt="0"/>
      <dgm:spPr/>
    </dgm:pt>
    <dgm:pt modelId="{E8008183-CF27-4DE8-A6C1-73435918D446}" type="pres">
      <dgm:prSet presAssocID="{E1F873E0-BFFD-473F-AFDA-86309CE8C4B4}" presName="parTxOnly" presStyleLbl="node1" presStyleIdx="1" presStyleCnt="4">
        <dgm:presLayoutVars>
          <dgm:bulletEnabled val="1"/>
        </dgm:presLayoutVars>
      </dgm:prSet>
      <dgm:spPr/>
    </dgm:pt>
    <dgm:pt modelId="{D75AD5AE-4486-4999-A491-07D6C429F560}" type="pres">
      <dgm:prSet presAssocID="{F387B3BA-1B0C-46C3-BE8C-F6095C6DE476}" presName="parSpace" presStyleCnt="0"/>
      <dgm:spPr/>
    </dgm:pt>
    <dgm:pt modelId="{F829FB6A-8865-4F5B-828F-5D5FF47BA3DB}" type="pres">
      <dgm:prSet presAssocID="{BA18A931-7878-41F4-ABEB-9E851E7F7524}" presName="parTxOnly" presStyleLbl="node1" presStyleIdx="2" presStyleCnt="4">
        <dgm:presLayoutVars>
          <dgm:bulletEnabled val="1"/>
        </dgm:presLayoutVars>
      </dgm:prSet>
      <dgm:spPr>
        <a:xfrm>
          <a:off x="3772411" y="138061"/>
          <a:ext cx="2356289" cy="942515"/>
        </a:xfrm>
        <a:prstGeom prst="chevron">
          <a:avLst/>
        </a:prstGeom>
      </dgm:spPr>
    </dgm:pt>
    <dgm:pt modelId="{8B17CE11-3C4F-4092-A054-9FFB9CB18161}" type="pres">
      <dgm:prSet presAssocID="{2725ADB9-C97F-4A78-8DAC-DCCF818558A7}" presName="parSpace" presStyleCnt="0"/>
      <dgm:spPr/>
    </dgm:pt>
    <dgm:pt modelId="{D8BC7BB1-944D-41BA-A41A-1352170FAAF7}" type="pres">
      <dgm:prSet presAssocID="{87399C81-AFAB-47C2-BDC3-604FBF6C64C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6302D1E-BF6C-46AF-A086-0054139F294C}" srcId="{E739F4D0-6EA0-495A-8A40-34435EA7F480}" destId="{E0A986BD-0C24-48BD-ADF3-7530D1869C65}" srcOrd="0" destOrd="0" parTransId="{09FECE7B-55B0-47C7-A622-988AB3F4877A}" sibTransId="{A3A2216B-67DB-4403-9B92-2DB1C72B355D}"/>
    <dgm:cxn modelId="{F2CEDD1E-EC67-46CB-903B-7038CFEE8B25}" srcId="{E739F4D0-6EA0-495A-8A40-34435EA7F480}" destId="{E1F873E0-BFFD-473F-AFDA-86309CE8C4B4}" srcOrd="1" destOrd="0" parTransId="{86F4BB18-8226-46EA-8DAE-1385DF574DCA}" sibTransId="{F387B3BA-1B0C-46C3-BE8C-F6095C6DE476}"/>
    <dgm:cxn modelId="{893BD236-6734-457B-9E13-23033F13FAB3}" type="presOf" srcId="{E739F4D0-6EA0-495A-8A40-34435EA7F480}" destId="{D30CAFDE-07DA-4BC8-8E39-54A87501752C}" srcOrd="0" destOrd="0" presId="urn:microsoft.com/office/officeart/2005/8/layout/hChevron3"/>
    <dgm:cxn modelId="{A1F40979-A569-4AE5-8C3F-19F8AD3662B9}" type="presOf" srcId="{BA18A931-7878-41F4-ABEB-9E851E7F7524}" destId="{F829FB6A-8865-4F5B-828F-5D5FF47BA3DB}" srcOrd="0" destOrd="0" presId="urn:microsoft.com/office/officeart/2005/8/layout/hChevron3"/>
    <dgm:cxn modelId="{F7080581-A52F-4B2C-9235-587D8509C914}" srcId="{E739F4D0-6EA0-495A-8A40-34435EA7F480}" destId="{BA18A931-7878-41F4-ABEB-9E851E7F7524}" srcOrd="2" destOrd="0" parTransId="{230659DA-2BDA-4406-B39D-32C926699331}" sibTransId="{2725ADB9-C97F-4A78-8DAC-DCCF818558A7}"/>
    <dgm:cxn modelId="{D9411995-B6BA-46CB-A40D-2675E827B3F3}" type="presOf" srcId="{87399C81-AFAB-47C2-BDC3-604FBF6C64CA}" destId="{D8BC7BB1-944D-41BA-A41A-1352170FAAF7}" srcOrd="0" destOrd="0" presId="urn:microsoft.com/office/officeart/2005/8/layout/hChevron3"/>
    <dgm:cxn modelId="{EFF710D8-E2C5-4834-A721-1BFE283D331F}" srcId="{E739F4D0-6EA0-495A-8A40-34435EA7F480}" destId="{87399C81-AFAB-47C2-BDC3-604FBF6C64CA}" srcOrd="3" destOrd="0" parTransId="{2AABBA12-7A58-4771-9A85-75ACA231A7F3}" sibTransId="{7A63B21F-D46D-43F3-B587-B487115643A0}"/>
    <dgm:cxn modelId="{89460BDB-327A-4364-B541-FCE1595389AB}" type="presOf" srcId="{E0A986BD-0C24-48BD-ADF3-7530D1869C65}" destId="{2B4EE0C1-9FD5-47A7-8E52-A5381579CD22}" srcOrd="0" destOrd="0" presId="urn:microsoft.com/office/officeart/2005/8/layout/hChevron3"/>
    <dgm:cxn modelId="{D57D1AE6-3140-40A3-A32B-7E253ED2D14F}" type="presOf" srcId="{E1F873E0-BFFD-473F-AFDA-86309CE8C4B4}" destId="{E8008183-CF27-4DE8-A6C1-73435918D446}" srcOrd="0" destOrd="0" presId="urn:microsoft.com/office/officeart/2005/8/layout/hChevron3"/>
    <dgm:cxn modelId="{222C89E8-C845-43A4-9DD1-7BB607EE37D9}" type="presParOf" srcId="{D30CAFDE-07DA-4BC8-8E39-54A87501752C}" destId="{2B4EE0C1-9FD5-47A7-8E52-A5381579CD22}" srcOrd="0" destOrd="0" presId="urn:microsoft.com/office/officeart/2005/8/layout/hChevron3"/>
    <dgm:cxn modelId="{D928E72C-E4F5-4B0A-A50D-54634940462D}" type="presParOf" srcId="{D30CAFDE-07DA-4BC8-8E39-54A87501752C}" destId="{12231C39-77E3-4E0A-8983-ED5596678CD5}" srcOrd="1" destOrd="0" presId="urn:microsoft.com/office/officeart/2005/8/layout/hChevron3"/>
    <dgm:cxn modelId="{105BDA64-5EA8-4136-A415-3047F488C1BC}" type="presParOf" srcId="{D30CAFDE-07DA-4BC8-8E39-54A87501752C}" destId="{E8008183-CF27-4DE8-A6C1-73435918D446}" srcOrd="2" destOrd="0" presId="urn:microsoft.com/office/officeart/2005/8/layout/hChevron3"/>
    <dgm:cxn modelId="{0D8F6FA0-D320-4EDC-A0B4-9E33974C48A3}" type="presParOf" srcId="{D30CAFDE-07DA-4BC8-8E39-54A87501752C}" destId="{D75AD5AE-4486-4999-A491-07D6C429F560}" srcOrd="3" destOrd="0" presId="urn:microsoft.com/office/officeart/2005/8/layout/hChevron3"/>
    <dgm:cxn modelId="{D7CDB177-AEE0-4219-993B-4277596C01DB}" type="presParOf" srcId="{D30CAFDE-07DA-4BC8-8E39-54A87501752C}" destId="{F829FB6A-8865-4F5B-828F-5D5FF47BA3DB}" srcOrd="4" destOrd="0" presId="urn:microsoft.com/office/officeart/2005/8/layout/hChevron3"/>
    <dgm:cxn modelId="{2898E84F-3919-4409-AEE9-5EFF934D57F5}" type="presParOf" srcId="{D30CAFDE-07DA-4BC8-8E39-54A87501752C}" destId="{8B17CE11-3C4F-4092-A054-9FFB9CB18161}" srcOrd="5" destOrd="0" presId="urn:microsoft.com/office/officeart/2005/8/layout/hChevron3"/>
    <dgm:cxn modelId="{2EA59FEF-44B6-4B71-96A4-1486BCF23A93}" type="presParOf" srcId="{D30CAFDE-07DA-4BC8-8E39-54A87501752C}" destId="{D8BC7BB1-944D-41BA-A41A-1352170FAAF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9F4D0-6EA0-495A-8A40-34435EA7F480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E0A986BD-0C24-48BD-ADF3-7530D1869C6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Text document</a:t>
          </a:r>
        </a:p>
      </dgm:t>
    </dgm:pt>
    <dgm:pt modelId="{09FECE7B-55B0-47C7-A622-988AB3F4877A}" type="parTrans" cxnId="{F6302D1E-BF6C-46AF-A086-0054139F294C}">
      <dgm:prSet/>
      <dgm:spPr/>
      <dgm:t>
        <a:bodyPr/>
        <a:lstStyle/>
        <a:p>
          <a:endParaRPr lang="en-NG" b="0">
            <a:solidFill>
              <a:schemeClr val="bg1"/>
            </a:solidFill>
          </a:endParaRPr>
        </a:p>
      </dgm:t>
    </dgm:pt>
    <dgm:pt modelId="{A3A2216B-67DB-4403-9B92-2DB1C72B355D}" type="sibTrans" cxnId="{F6302D1E-BF6C-46AF-A086-0054139F294C}">
      <dgm:prSet/>
      <dgm:spPr/>
      <dgm:t>
        <a:bodyPr/>
        <a:lstStyle/>
        <a:p>
          <a:endParaRPr lang="en-NG" b="0">
            <a:solidFill>
              <a:schemeClr val="bg1"/>
            </a:solidFill>
          </a:endParaRPr>
        </a:p>
      </dgm:t>
    </dgm:pt>
    <dgm:pt modelId="{009FCFF5-ABD4-4EE5-822F-A48AA1AED5E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Spreadsheet with limited functions</a:t>
          </a:r>
        </a:p>
      </dgm:t>
    </dgm:pt>
    <dgm:pt modelId="{80E7403C-F72B-4F65-911F-67165B74173A}" type="parTrans" cxnId="{BA70E009-8CBB-480C-A3EB-DEB95DB63210}">
      <dgm:prSet/>
      <dgm:spPr/>
      <dgm:t>
        <a:bodyPr/>
        <a:lstStyle/>
        <a:p>
          <a:endParaRPr lang="en-NG" b="0">
            <a:solidFill>
              <a:schemeClr val="bg1"/>
            </a:solidFill>
          </a:endParaRPr>
        </a:p>
      </dgm:t>
    </dgm:pt>
    <dgm:pt modelId="{34C5411F-38E9-4E2F-B4D3-68CA7091AB7C}" type="sibTrans" cxnId="{BA70E009-8CBB-480C-A3EB-DEB95DB63210}">
      <dgm:prSet/>
      <dgm:spPr/>
      <dgm:t>
        <a:bodyPr/>
        <a:lstStyle/>
        <a:p>
          <a:endParaRPr lang="en-NG" b="0">
            <a:solidFill>
              <a:schemeClr val="bg1"/>
            </a:solidFill>
          </a:endParaRPr>
        </a:p>
      </dgm:t>
    </dgm:pt>
    <dgm:pt modelId="{B11F9CA0-3F34-4505-9E04-60C25ABDF75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Service that is interoperable with other systems</a:t>
          </a:r>
        </a:p>
      </dgm:t>
    </dgm:pt>
    <dgm:pt modelId="{E522FA87-F35D-4B3C-9EAA-3A798A8660E2}" type="parTrans" cxnId="{F4FB4352-34FE-4B55-82A8-63BBD14A1C44}">
      <dgm:prSet/>
      <dgm:spPr/>
      <dgm:t>
        <a:bodyPr/>
        <a:lstStyle/>
        <a:p>
          <a:endParaRPr lang="en-NG" b="0">
            <a:solidFill>
              <a:schemeClr val="bg1"/>
            </a:solidFill>
          </a:endParaRPr>
        </a:p>
      </dgm:t>
    </dgm:pt>
    <dgm:pt modelId="{575B1341-B0EB-4201-8FCB-C53D3D164F4C}" type="sibTrans" cxnId="{F4FB4352-34FE-4B55-82A8-63BBD14A1C44}">
      <dgm:prSet/>
      <dgm:spPr/>
      <dgm:t>
        <a:bodyPr/>
        <a:lstStyle/>
        <a:p>
          <a:endParaRPr lang="en-NG" b="0">
            <a:solidFill>
              <a:schemeClr val="bg1"/>
            </a:solidFill>
          </a:endParaRPr>
        </a:p>
      </dgm:t>
    </dgm:pt>
    <dgm:pt modelId="{81E552A5-00E7-4E39-A160-D497835BCC79}">
      <dgm:prSet custT="1"/>
      <dgm:spPr>
        <a:solidFill>
          <a:srgbClr val="1F497D">
            <a:lumMod val="75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30" baseline="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Calibri"/>
            </a:rPr>
            <a:t>Web-accessible service allowing data consumers to view and interact with data</a:t>
          </a:r>
        </a:p>
      </dgm:t>
    </dgm:pt>
    <dgm:pt modelId="{66E7C65B-B171-4EC0-BC40-26EC041737CB}" type="parTrans" cxnId="{8FC69177-12B6-46D2-A57B-FE99D538A884}">
      <dgm:prSet/>
      <dgm:spPr/>
      <dgm:t>
        <a:bodyPr/>
        <a:lstStyle/>
        <a:p>
          <a:endParaRPr lang="en-US"/>
        </a:p>
      </dgm:t>
    </dgm:pt>
    <dgm:pt modelId="{3418139B-2AB7-4923-A745-12EC12F591F5}" type="sibTrans" cxnId="{8FC69177-12B6-46D2-A57B-FE99D538A884}">
      <dgm:prSet/>
      <dgm:spPr/>
      <dgm:t>
        <a:bodyPr/>
        <a:lstStyle/>
        <a:p>
          <a:endParaRPr lang="en-US"/>
        </a:p>
      </dgm:t>
    </dgm:pt>
    <dgm:pt modelId="{D30CAFDE-07DA-4BC8-8E39-54A87501752C}" type="pres">
      <dgm:prSet presAssocID="{E739F4D0-6EA0-495A-8A40-34435EA7F480}" presName="Name0" presStyleCnt="0">
        <dgm:presLayoutVars>
          <dgm:dir/>
          <dgm:resizeHandles val="exact"/>
        </dgm:presLayoutVars>
      </dgm:prSet>
      <dgm:spPr/>
    </dgm:pt>
    <dgm:pt modelId="{2B4EE0C1-9FD5-47A7-8E52-A5381579CD22}" type="pres">
      <dgm:prSet presAssocID="{E0A986BD-0C24-48BD-ADF3-7530D1869C65}" presName="parTxOnly" presStyleLbl="node1" presStyleIdx="0" presStyleCnt="4" custLinFactNeighborX="47286" custLinFactNeighborY="-49534">
        <dgm:presLayoutVars>
          <dgm:bulletEnabled val="1"/>
        </dgm:presLayoutVars>
      </dgm:prSet>
      <dgm:spPr/>
    </dgm:pt>
    <dgm:pt modelId="{12231C39-77E3-4E0A-8983-ED5596678CD5}" type="pres">
      <dgm:prSet presAssocID="{A3A2216B-67DB-4403-9B92-2DB1C72B355D}" presName="parSpace" presStyleCnt="0"/>
      <dgm:spPr/>
    </dgm:pt>
    <dgm:pt modelId="{98F5096E-1E4E-4EA5-A19F-8829ECB4467C}" type="pres">
      <dgm:prSet presAssocID="{009FCFF5-ABD4-4EE5-822F-A48AA1AED5E1}" presName="parTxOnly" presStyleLbl="node1" presStyleIdx="1" presStyleCnt="4" custLinFactNeighborX="47286" custLinFactNeighborY="-10133">
        <dgm:presLayoutVars>
          <dgm:bulletEnabled val="1"/>
        </dgm:presLayoutVars>
      </dgm:prSet>
      <dgm:spPr/>
    </dgm:pt>
    <dgm:pt modelId="{8F1D6599-9F1C-4887-9D01-81A69BEBAB06}" type="pres">
      <dgm:prSet presAssocID="{34C5411F-38E9-4E2F-B4D3-68CA7091AB7C}" presName="parSpace" presStyleCnt="0"/>
      <dgm:spPr/>
    </dgm:pt>
    <dgm:pt modelId="{82773EDC-FF72-4BAF-8983-6CF279939077}" type="pres">
      <dgm:prSet presAssocID="{81E552A5-00E7-4E39-A160-D497835BCC79}" presName="parTxOnly" presStyleLbl="node1" presStyleIdx="2" presStyleCnt="4" custLinFactNeighborX="47286" custLinFactNeighborY="-49534">
        <dgm:presLayoutVars>
          <dgm:bulletEnabled val="1"/>
        </dgm:presLayoutVars>
      </dgm:prSet>
      <dgm:spPr>
        <a:xfrm>
          <a:off x="3053977" y="185138"/>
          <a:ext cx="1908124" cy="763249"/>
        </a:xfrm>
        <a:prstGeom prst="chevron">
          <a:avLst/>
        </a:prstGeom>
      </dgm:spPr>
    </dgm:pt>
    <dgm:pt modelId="{5192FDF1-F71E-4DF8-83FC-50DCC7EED567}" type="pres">
      <dgm:prSet presAssocID="{3418139B-2AB7-4923-A745-12EC12F591F5}" presName="parSpace" presStyleCnt="0"/>
      <dgm:spPr/>
    </dgm:pt>
    <dgm:pt modelId="{F5D4DB05-8AE6-4DC3-9B52-1D58C669338B}" type="pres">
      <dgm:prSet presAssocID="{B11F9CA0-3F34-4505-9E04-60C25ABDF75A}" presName="parTxOnly" presStyleLbl="node1" presStyleIdx="3" presStyleCnt="4" custLinFactNeighborX="47785" custLinFactNeighborY="-49534">
        <dgm:presLayoutVars>
          <dgm:bulletEnabled val="1"/>
        </dgm:presLayoutVars>
      </dgm:prSet>
      <dgm:spPr/>
    </dgm:pt>
  </dgm:ptLst>
  <dgm:cxnLst>
    <dgm:cxn modelId="{BA70E009-8CBB-480C-A3EB-DEB95DB63210}" srcId="{E739F4D0-6EA0-495A-8A40-34435EA7F480}" destId="{009FCFF5-ABD4-4EE5-822F-A48AA1AED5E1}" srcOrd="1" destOrd="0" parTransId="{80E7403C-F72B-4F65-911F-67165B74173A}" sibTransId="{34C5411F-38E9-4E2F-B4D3-68CA7091AB7C}"/>
    <dgm:cxn modelId="{1D9DF711-D66A-4E30-A4DC-337DED86B1F7}" type="presOf" srcId="{009FCFF5-ABD4-4EE5-822F-A48AA1AED5E1}" destId="{98F5096E-1E4E-4EA5-A19F-8829ECB4467C}" srcOrd="0" destOrd="0" presId="urn:microsoft.com/office/officeart/2005/8/layout/hChevron3"/>
    <dgm:cxn modelId="{F6302D1E-BF6C-46AF-A086-0054139F294C}" srcId="{E739F4D0-6EA0-495A-8A40-34435EA7F480}" destId="{E0A986BD-0C24-48BD-ADF3-7530D1869C65}" srcOrd="0" destOrd="0" parTransId="{09FECE7B-55B0-47C7-A622-988AB3F4877A}" sibTransId="{A3A2216B-67DB-4403-9B92-2DB1C72B355D}"/>
    <dgm:cxn modelId="{893BD236-6734-457B-9E13-23033F13FAB3}" type="presOf" srcId="{E739F4D0-6EA0-495A-8A40-34435EA7F480}" destId="{D30CAFDE-07DA-4BC8-8E39-54A87501752C}" srcOrd="0" destOrd="0" presId="urn:microsoft.com/office/officeart/2005/8/layout/hChevron3"/>
    <dgm:cxn modelId="{F4FB4352-34FE-4B55-82A8-63BBD14A1C44}" srcId="{E739F4D0-6EA0-495A-8A40-34435EA7F480}" destId="{B11F9CA0-3F34-4505-9E04-60C25ABDF75A}" srcOrd="3" destOrd="0" parTransId="{E522FA87-F35D-4B3C-9EAA-3A798A8660E2}" sibTransId="{575B1341-B0EB-4201-8FCB-C53D3D164F4C}"/>
    <dgm:cxn modelId="{436B5A75-FC82-4DD5-AB69-B23747D0D356}" type="presOf" srcId="{B11F9CA0-3F34-4505-9E04-60C25ABDF75A}" destId="{F5D4DB05-8AE6-4DC3-9B52-1D58C669338B}" srcOrd="0" destOrd="0" presId="urn:microsoft.com/office/officeart/2005/8/layout/hChevron3"/>
    <dgm:cxn modelId="{8FC69177-12B6-46D2-A57B-FE99D538A884}" srcId="{E739F4D0-6EA0-495A-8A40-34435EA7F480}" destId="{81E552A5-00E7-4E39-A160-D497835BCC79}" srcOrd="2" destOrd="0" parTransId="{66E7C65B-B171-4EC0-BC40-26EC041737CB}" sibTransId="{3418139B-2AB7-4923-A745-12EC12F591F5}"/>
    <dgm:cxn modelId="{3637A682-0FE3-4638-8111-88BBF73798C7}" type="presOf" srcId="{81E552A5-00E7-4E39-A160-D497835BCC79}" destId="{82773EDC-FF72-4BAF-8983-6CF279939077}" srcOrd="0" destOrd="0" presId="urn:microsoft.com/office/officeart/2005/8/layout/hChevron3"/>
    <dgm:cxn modelId="{89460BDB-327A-4364-B541-FCE1595389AB}" type="presOf" srcId="{E0A986BD-0C24-48BD-ADF3-7530D1869C65}" destId="{2B4EE0C1-9FD5-47A7-8E52-A5381579CD22}" srcOrd="0" destOrd="0" presId="urn:microsoft.com/office/officeart/2005/8/layout/hChevron3"/>
    <dgm:cxn modelId="{222C89E8-C845-43A4-9DD1-7BB607EE37D9}" type="presParOf" srcId="{D30CAFDE-07DA-4BC8-8E39-54A87501752C}" destId="{2B4EE0C1-9FD5-47A7-8E52-A5381579CD22}" srcOrd="0" destOrd="0" presId="urn:microsoft.com/office/officeart/2005/8/layout/hChevron3"/>
    <dgm:cxn modelId="{D928E72C-E4F5-4B0A-A50D-54634940462D}" type="presParOf" srcId="{D30CAFDE-07DA-4BC8-8E39-54A87501752C}" destId="{12231C39-77E3-4E0A-8983-ED5596678CD5}" srcOrd="1" destOrd="0" presId="urn:microsoft.com/office/officeart/2005/8/layout/hChevron3"/>
    <dgm:cxn modelId="{61267190-A992-40C0-A720-CB0F94B86964}" type="presParOf" srcId="{D30CAFDE-07DA-4BC8-8E39-54A87501752C}" destId="{98F5096E-1E4E-4EA5-A19F-8829ECB4467C}" srcOrd="2" destOrd="0" presId="urn:microsoft.com/office/officeart/2005/8/layout/hChevron3"/>
    <dgm:cxn modelId="{3CDF0404-BC3A-465A-8825-D53758E7BAFE}" type="presParOf" srcId="{D30CAFDE-07DA-4BC8-8E39-54A87501752C}" destId="{8F1D6599-9F1C-4887-9D01-81A69BEBAB06}" srcOrd="3" destOrd="0" presId="urn:microsoft.com/office/officeart/2005/8/layout/hChevron3"/>
    <dgm:cxn modelId="{7A5FDC0A-1AD7-4F09-B53B-6334EE0815B9}" type="presParOf" srcId="{D30CAFDE-07DA-4BC8-8E39-54A87501752C}" destId="{82773EDC-FF72-4BAF-8983-6CF279939077}" srcOrd="4" destOrd="0" presId="urn:microsoft.com/office/officeart/2005/8/layout/hChevron3"/>
    <dgm:cxn modelId="{CE3D8540-F24B-41A7-9275-34940BB73189}" type="presParOf" srcId="{D30CAFDE-07DA-4BC8-8E39-54A87501752C}" destId="{5192FDF1-F71E-4DF8-83FC-50DCC7EED567}" srcOrd="5" destOrd="0" presId="urn:microsoft.com/office/officeart/2005/8/layout/hChevron3"/>
    <dgm:cxn modelId="{D08CCC56-2AD9-4074-A073-6FBE14050767}" type="presParOf" srcId="{D30CAFDE-07DA-4BC8-8E39-54A87501752C}" destId="{F5D4DB05-8AE6-4DC3-9B52-1D58C669338B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9F4D0-6EA0-495A-8A40-34435EA7F480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E0A986BD-0C24-48BD-ADF3-7530D1869C65}">
      <dgm:prSet phldrT="[Text]" custT="1"/>
      <dgm:spPr>
        <a:solidFill>
          <a:srgbClr val="555276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Calibri"/>
            </a:rPr>
            <a:t>No policy or leadership around MFL</a:t>
          </a:r>
        </a:p>
      </dgm:t>
    </dgm:pt>
    <dgm:pt modelId="{09FECE7B-55B0-47C7-A622-988AB3F4877A}" type="parTrans" cxnId="{F6302D1E-BF6C-46AF-A086-0054139F294C}">
      <dgm:prSet/>
      <dgm:spPr/>
      <dgm:t>
        <a:bodyPr/>
        <a:lstStyle/>
        <a:p>
          <a:endParaRPr lang="en-NG"/>
        </a:p>
      </dgm:t>
    </dgm:pt>
    <dgm:pt modelId="{A3A2216B-67DB-4403-9B92-2DB1C72B355D}" type="sibTrans" cxnId="{F6302D1E-BF6C-46AF-A086-0054139F294C}">
      <dgm:prSet/>
      <dgm:spPr/>
      <dgm:t>
        <a:bodyPr/>
        <a:lstStyle/>
        <a:p>
          <a:endParaRPr lang="en-NG"/>
        </a:p>
      </dgm:t>
    </dgm:pt>
    <dgm:pt modelId="{C26244DA-B606-444F-A381-CB496594791C}">
      <dgm:prSet phldrT="[Text]" custT="1"/>
      <dgm:spPr>
        <a:solidFill>
          <a:srgbClr val="555276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Calibri"/>
            </a:rPr>
            <a:t>Stakeholder support for MFL</a:t>
          </a:r>
        </a:p>
      </dgm:t>
    </dgm:pt>
    <dgm:pt modelId="{0761F139-926C-432F-8BEA-BBF296C84ADC}" type="parTrans" cxnId="{CB702992-5428-4C89-9472-C5704B98F697}">
      <dgm:prSet/>
      <dgm:spPr/>
      <dgm:t>
        <a:bodyPr/>
        <a:lstStyle/>
        <a:p>
          <a:endParaRPr lang="en-NG"/>
        </a:p>
      </dgm:t>
    </dgm:pt>
    <dgm:pt modelId="{3CD8CBF9-2788-48BC-B2D2-4EFE1DD27C84}" type="sibTrans" cxnId="{CB702992-5428-4C89-9472-C5704B98F697}">
      <dgm:prSet/>
      <dgm:spPr/>
      <dgm:t>
        <a:bodyPr/>
        <a:lstStyle/>
        <a:p>
          <a:endParaRPr lang="en-NG"/>
        </a:p>
      </dgm:t>
    </dgm:pt>
    <dgm:pt modelId="{0B712A59-58B6-4D55-A51C-B5A55385C021}">
      <dgm:prSet phldrT="[Text]"/>
      <dgm:spPr>
        <a:solidFill>
          <a:srgbClr val="555276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r>
            <a:rPr lang="en-US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Strong leadership and oversight for continued MFL maintenance</a:t>
          </a:r>
        </a:p>
      </dgm:t>
    </dgm:pt>
    <dgm:pt modelId="{85DA2A5A-FDB4-4BBB-95B1-8554090DE62E}" type="parTrans" cxnId="{5157D9A0-EB8E-4F28-A843-544A6D930CE8}">
      <dgm:prSet/>
      <dgm:spPr/>
      <dgm:t>
        <a:bodyPr/>
        <a:lstStyle/>
        <a:p>
          <a:endParaRPr lang="en-NG"/>
        </a:p>
      </dgm:t>
    </dgm:pt>
    <dgm:pt modelId="{0C1A965C-CD6D-4511-BA7F-787ED2CDE127}" type="sibTrans" cxnId="{5157D9A0-EB8E-4F28-A843-544A6D930CE8}">
      <dgm:prSet/>
      <dgm:spPr/>
      <dgm:t>
        <a:bodyPr/>
        <a:lstStyle/>
        <a:p>
          <a:endParaRPr lang="en-NG"/>
        </a:p>
      </dgm:t>
    </dgm:pt>
    <dgm:pt modelId="{45D32ABC-FF31-40DC-9CDF-C7176D25DCB5}">
      <dgm:prSet custT="1"/>
      <dgm:spPr>
        <a:solidFill>
          <a:srgbClr val="555276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6007" tIns="37338" rIns="18669" bIns="3733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Calibri"/>
            </a:rPr>
            <a:t>Policies and standard operating procedures exist</a:t>
          </a:r>
        </a:p>
      </dgm:t>
    </dgm:pt>
    <dgm:pt modelId="{84FF2676-77C1-4958-B2BB-2A600DACD988}" type="parTrans" cxnId="{1846EFAF-C32F-4CF5-8024-398B59E64E24}">
      <dgm:prSet/>
      <dgm:spPr/>
      <dgm:t>
        <a:bodyPr/>
        <a:lstStyle/>
        <a:p>
          <a:endParaRPr lang="en-US"/>
        </a:p>
      </dgm:t>
    </dgm:pt>
    <dgm:pt modelId="{C5ACAD6D-2E97-4162-898D-F44DBA69DDAD}" type="sibTrans" cxnId="{1846EFAF-C32F-4CF5-8024-398B59E64E24}">
      <dgm:prSet/>
      <dgm:spPr/>
      <dgm:t>
        <a:bodyPr/>
        <a:lstStyle/>
        <a:p>
          <a:endParaRPr lang="en-US"/>
        </a:p>
      </dgm:t>
    </dgm:pt>
    <dgm:pt modelId="{D30CAFDE-07DA-4BC8-8E39-54A87501752C}" type="pres">
      <dgm:prSet presAssocID="{E739F4D0-6EA0-495A-8A40-34435EA7F480}" presName="Name0" presStyleCnt="0">
        <dgm:presLayoutVars>
          <dgm:dir/>
          <dgm:resizeHandles val="exact"/>
        </dgm:presLayoutVars>
      </dgm:prSet>
      <dgm:spPr/>
    </dgm:pt>
    <dgm:pt modelId="{2B4EE0C1-9FD5-47A7-8E52-A5381579CD22}" type="pres">
      <dgm:prSet presAssocID="{E0A986BD-0C24-48BD-ADF3-7530D1869C65}" presName="parTxOnly" presStyleLbl="node1" presStyleIdx="0" presStyleCnt="4" custLinFactNeighborX="8111">
        <dgm:presLayoutVars>
          <dgm:bulletEnabled val="1"/>
        </dgm:presLayoutVars>
      </dgm:prSet>
      <dgm:spPr/>
    </dgm:pt>
    <dgm:pt modelId="{C8D9A8A6-1BAD-45D0-B4F1-E8B3537650FD}" type="pres">
      <dgm:prSet presAssocID="{A3A2216B-67DB-4403-9B92-2DB1C72B355D}" presName="parSpace" presStyleCnt="0"/>
      <dgm:spPr/>
    </dgm:pt>
    <dgm:pt modelId="{086A2C8D-88B9-4CA9-AB1F-892F0E890756}" type="pres">
      <dgm:prSet presAssocID="{C26244DA-B606-444F-A381-CB496594791C}" presName="parTxOnly" presStyleLbl="node1" presStyleIdx="1" presStyleCnt="4">
        <dgm:presLayoutVars>
          <dgm:bulletEnabled val="1"/>
        </dgm:presLayoutVars>
      </dgm:prSet>
      <dgm:spPr/>
    </dgm:pt>
    <dgm:pt modelId="{3C6718F4-5E00-45B2-80D0-06DB64366ACD}" type="pres">
      <dgm:prSet presAssocID="{3CD8CBF9-2788-48BC-B2D2-4EFE1DD27C84}" presName="parSpace" presStyleCnt="0"/>
      <dgm:spPr/>
    </dgm:pt>
    <dgm:pt modelId="{22CE07BA-0CDF-4A92-9AF7-EA6828B76D31}" type="pres">
      <dgm:prSet presAssocID="{45D32ABC-FF31-40DC-9CDF-C7176D25DCB5}" presName="parTxOnly" presStyleLbl="node1" presStyleIdx="2" presStyleCnt="4">
        <dgm:presLayoutVars>
          <dgm:bulletEnabled val="1"/>
        </dgm:presLayoutVars>
      </dgm:prSet>
      <dgm:spPr>
        <a:xfrm>
          <a:off x="3130359" y="218300"/>
          <a:ext cx="1955093" cy="782037"/>
        </a:xfrm>
        <a:prstGeom prst="chevron">
          <a:avLst/>
        </a:prstGeom>
      </dgm:spPr>
    </dgm:pt>
    <dgm:pt modelId="{17A04280-0222-4166-A33E-7910DEC64F04}" type="pres">
      <dgm:prSet presAssocID="{C5ACAD6D-2E97-4162-898D-F44DBA69DDAD}" presName="parSpace" presStyleCnt="0"/>
      <dgm:spPr/>
    </dgm:pt>
    <dgm:pt modelId="{5883D438-223A-41F0-ABF7-75B1D5A1B910}" type="pres">
      <dgm:prSet presAssocID="{0B712A59-58B6-4D55-A51C-B5A55385C021}" presName="parTxOnly" presStyleLbl="node1" presStyleIdx="3" presStyleCnt="4" custScaleX="89784" custScaleY="101375" custLinFactNeighborX="20209">
        <dgm:presLayoutVars>
          <dgm:bulletEnabled val="1"/>
        </dgm:presLayoutVars>
      </dgm:prSet>
      <dgm:spPr>
        <a:xfrm>
          <a:off x="5833738" y="116503"/>
          <a:ext cx="2182341" cy="985631"/>
        </a:xfrm>
        <a:prstGeom prst="chevron">
          <a:avLst/>
        </a:prstGeom>
      </dgm:spPr>
    </dgm:pt>
  </dgm:ptLst>
  <dgm:cxnLst>
    <dgm:cxn modelId="{F6302D1E-BF6C-46AF-A086-0054139F294C}" srcId="{E739F4D0-6EA0-495A-8A40-34435EA7F480}" destId="{E0A986BD-0C24-48BD-ADF3-7530D1869C65}" srcOrd="0" destOrd="0" parTransId="{09FECE7B-55B0-47C7-A622-988AB3F4877A}" sibTransId="{A3A2216B-67DB-4403-9B92-2DB1C72B355D}"/>
    <dgm:cxn modelId="{893BD236-6734-457B-9E13-23033F13FAB3}" type="presOf" srcId="{E739F4D0-6EA0-495A-8A40-34435EA7F480}" destId="{D30CAFDE-07DA-4BC8-8E39-54A87501752C}" srcOrd="0" destOrd="0" presId="urn:microsoft.com/office/officeart/2005/8/layout/hChevron3"/>
    <dgm:cxn modelId="{53900837-9EDF-4BEA-B455-959E19268E08}" type="presOf" srcId="{C26244DA-B606-444F-A381-CB496594791C}" destId="{086A2C8D-88B9-4CA9-AB1F-892F0E890756}" srcOrd="0" destOrd="0" presId="urn:microsoft.com/office/officeart/2005/8/layout/hChevron3"/>
    <dgm:cxn modelId="{7199D27B-5B55-4094-8B3D-94C11678AA80}" type="presOf" srcId="{0B712A59-58B6-4D55-A51C-B5A55385C021}" destId="{5883D438-223A-41F0-ABF7-75B1D5A1B910}" srcOrd="0" destOrd="0" presId="urn:microsoft.com/office/officeart/2005/8/layout/hChevron3"/>
    <dgm:cxn modelId="{CB702992-5428-4C89-9472-C5704B98F697}" srcId="{E739F4D0-6EA0-495A-8A40-34435EA7F480}" destId="{C26244DA-B606-444F-A381-CB496594791C}" srcOrd="1" destOrd="0" parTransId="{0761F139-926C-432F-8BEA-BBF296C84ADC}" sibTransId="{3CD8CBF9-2788-48BC-B2D2-4EFE1DD27C84}"/>
    <dgm:cxn modelId="{DBEF779C-323F-467F-B12B-0B2722874C6B}" type="presOf" srcId="{45D32ABC-FF31-40DC-9CDF-C7176D25DCB5}" destId="{22CE07BA-0CDF-4A92-9AF7-EA6828B76D31}" srcOrd="0" destOrd="0" presId="urn:microsoft.com/office/officeart/2005/8/layout/hChevron3"/>
    <dgm:cxn modelId="{5157D9A0-EB8E-4F28-A843-544A6D930CE8}" srcId="{E739F4D0-6EA0-495A-8A40-34435EA7F480}" destId="{0B712A59-58B6-4D55-A51C-B5A55385C021}" srcOrd="3" destOrd="0" parTransId="{85DA2A5A-FDB4-4BBB-95B1-8554090DE62E}" sibTransId="{0C1A965C-CD6D-4511-BA7F-787ED2CDE127}"/>
    <dgm:cxn modelId="{1846EFAF-C32F-4CF5-8024-398B59E64E24}" srcId="{E739F4D0-6EA0-495A-8A40-34435EA7F480}" destId="{45D32ABC-FF31-40DC-9CDF-C7176D25DCB5}" srcOrd="2" destOrd="0" parTransId="{84FF2676-77C1-4958-B2BB-2A600DACD988}" sibTransId="{C5ACAD6D-2E97-4162-898D-F44DBA69DDAD}"/>
    <dgm:cxn modelId="{89460BDB-327A-4364-B541-FCE1595389AB}" type="presOf" srcId="{E0A986BD-0C24-48BD-ADF3-7530D1869C65}" destId="{2B4EE0C1-9FD5-47A7-8E52-A5381579CD22}" srcOrd="0" destOrd="0" presId="urn:microsoft.com/office/officeart/2005/8/layout/hChevron3"/>
    <dgm:cxn modelId="{222C89E8-C845-43A4-9DD1-7BB607EE37D9}" type="presParOf" srcId="{D30CAFDE-07DA-4BC8-8E39-54A87501752C}" destId="{2B4EE0C1-9FD5-47A7-8E52-A5381579CD22}" srcOrd="0" destOrd="0" presId="urn:microsoft.com/office/officeart/2005/8/layout/hChevron3"/>
    <dgm:cxn modelId="{A9D856A8-7287-4E82-BE60-F241C7F8C280}" type="presParOf" srcId="{D30CAFDE-07DA-4BC8-8E39-54A87501752C}" destId="{C8D9A8A6-1BAD-45D0-B4F1-E8B3537650FD}" srcOrd="1" destOrd="0" presId="urn:microsoft.com/office/officeart/2005/8/layout/hChevron3"/>
    <dgm:cxn modelId="{20F74812-8A13-4D55-AC2E-5FD8E95512DE}" type="presParOf" srcId="{D30CAFDE-07DA-4BC8-8E39-54A87501752C}" destId="{086A2C8D-88B9-4CA9-AB1F-892F0E890756}" srcOrd="2" destOrd="0" presId="urn:microsoft.com/office/officeart/2005/8/layout/hChevron3"/>
    <dgm:cxn modelId="{4A7EE083-DD37-40DF-A781-709FCDD2FA73}" type="presParOf" srcId="{D30CAFDE-07DA-4BC8-8E39-54A87501752C}" destId="{3C6718F4-5E00-45B2-80D0-06DB64366ACD}" srcOrd="3" destOrd="0" presId="urn:microsoft.com/office/officeart/2005/8/layout/hChevron3"/>
    <dgm:cxn modelId="{5485D57A-D616-4A2B-AA66-24E45583C8DF}" type="presParOf" srcId="{D30CAFDE-07DA-4BC8-8E39-54A87501752C}" destId="{22CE07BA-0CDF-4A92-9AF7-EA6828B76D31}" srcOrd="4" destOrd="0" presId="urn:microsoft.com/office/officeart/2005/8/layout/hChevron3"/>
    <dgm:cxn modelId="{23E99A95-A0AB-4AB4-884B-FF15AB9C8232}" type="presParOf" srcId="{D30CAFDE-07DA-4BC8-8E39-54A87501752C}" destId="{17A04280-0222-4166-A33E-7910DEC64F04}" srcOrd="5" destOrd="0" presId="urn:microsoft.com/office/officeart/2005/8/layout/hChevron3"/>
    <dgm:cxn modelId="{1603444E-A2E6-49B3-9D45-66B3B0785AA1}" type="presParOf" srcId="{D30CAFDE-07DA-4BC8-8E39-54A87501752C}" destId="{5883D438-223A-41F0-ABF7-75B1D5A1B91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E0C1-9FD5-47A7-8E52-A5381579CD22}">
      <dsp:nvSpPr>
        <dsp:cNvPr id="0" name=""/>
        <dsp:cNvSpPr/>
      </dsp:nvSpPr>
      <dsp:spPr>
        <a:xfrm>
          <a:off x="2348" y="138061"/>
          <a:ext cx="2356289" cy="942515"/>
        </a:xfrm>
        <a:prstGeom prst="homePlate">
          <a:avLst/>
        </a:prstGeom>
        <a:solidFill>
          <a:srgbClr val="008C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Calibri"/>
            </a:rPr>
            <a:t>Multiple facility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Calibri"/>
            </a:rPr>
            <a:t>lists</a:t>
          </a:r>
        </a:p>
      </dsp:txBody>
      <dsp:txXfrm>
        <a:off x="2348" y="138061"/>
        <a:ext cx="2120660" cy="942515"/>
      </dsp:txXfrm>
    </dsp:sp>
    <dsp:sp modelId="{E8008183-CF27-4DE8-A6C1-73435918D446}">
      <dsp:nvSpPr>
        <dsp:cNvPr id="0" name=""/>
        <dsp:cNvSpPr/>
      </dsp:nvSpPr>
      <dsp:spPr>
        <a:xfrm>
          <a:off x="1887379" y="138061"/>
          <a:ext cx="2356289" cy="942515"/>
        </a:xfrm>
        <a:prstGeom prst="chevron">
          <a:avLst/>
        </a:prstGeom>
        <a:solidFill>
          <a:srgbClr val="008C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Calibri"/>
            </a:rPr>
            <a:t>MFL with gaps and data quality issues</a:t>
          </a:r>
        </a:p>
      </dsp:txBody>
      <dsp:txXfrm>
        <a:off x="2358637" y="138061"/>
        <a:ext cx="1413774" cy="942515"/>
      </dsp:txXfrm>
    </dsp:sp>
    <dsp:sp modelId="{F829FB6A-8865-4F5B-828F-5D5FF47BA3DB}">
      <dsp:nvSpPr>
        <dsp:cNvPr id="0" name=""/>
        <dsp:cNvSpPr/>
      </dsp:nvSpPr>
      <dsp:spPr>
        <a:xfrm>
          <a:off x="3772411" y="138061"/>
          <a:ext cx="2356289" cy="942515"/>
        </a:xfrm>
        <a:prstGeom prst="chevron">
          <a:avLst/>
        </a:prstGeom>
        <a:solidFill>
          <a:srgbClr val="008C84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MFL continuously </a:t>
          </a:r>
          <a:r>
            <a:rPr lang="en-US" sz="12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Calibri"/>
            </a:rPr>
            <a:t>updated</a:t>
          </a: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 and validated</a:t>
          </a:r>
        </a:p>
      </dsp:txBody>
      <dsp:txXfrm>
        <a:off x="4243669" y="138061"/>
        <a:ext cx="1413774" cy="942515"/>
      </dsp:txXfrm>
    </dsp:sp>
    <dsp:sp modelId="{D8BC7BB1-944D-41BA-A41A-1352170FAAF7}">
      <dsp:nvSpPr>
        <dsp:cNvPr id="0" name=""/>
        <dsp:cNvSpPr/>
      </dsp:nvSpPr>
      <dsp:spPr>
        <a:xfrm>
          <a:off x="5657442" y="138061"/>
          <a:ext cx="2356289" cy="942515"/>
        </a:xfrm>
        <a:prstGeom prst="chevron">
          <a:avLst/>
        </a:prstGeom>
        <a:solidFill>
          <a:srgbClr val="008C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Calibri"/>
            </a:rPr>
            <a:t>Current, validated MFL that meets needs of data consumers</a:t>
          </a:r>
        </a:p>
      </dsp:txBody>
      <dsp:txXfrm>
        <a:off x="6128700" y="138061"/>
        <a:ext cx="1413774" cy="942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E0C1-9FD5-47A7-8E52-A5381579CD22}">
      <dsp:nvSpPr>
        <dsp:cNvPr id="0" name=""/>
        <dsp:cNvSpPr/>
      </dsp:nvSpPr>
      <dsp:spPr>
        <a:xfrm>
          <a:off x="225187" y="0"/>
          <a:ext cx="2356289" cy="942515"/>
        </a:xfrm>
        <a:prstGeom prst="homePlat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Text document</a:t>
          </a:r>
        </a:p>
      </dsp:txBody>
      <dsp:txXfrm>
        <a:off x="225187" y="0"/>
        <a:ext cx="2120660" cy="942515"/>
      </dsp:txXfrm>
    </dsp:sp>
    <dsp:sp modelId="{98F5096E-1E4E-4EA5-A19F-8829ECB4467C}">
      <dsp:nvSpPr>
        <dsp:cNvPr id="0" name=""/>
        <dsp:cNvSpPr/>
      </dsp:nvSpPr>
      <dsp:spPr>
        <a:xfrm>
          <a:off x="2110218" y="0"/>
          <a:ext cx="2356289" cy="942515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Spreadsheet with limited functions</a:t>
          </a:r>
        </a:p>
      </dsp:txBody>
      <dsp:txXfrm>
        <a:off x="2581476" y="0"/>
        <a:ext cx="1413774" cy="942515"/>
      </dsp:txXfrm>
    </dsp:sp>
    <dsp:sp modelId="{82773EDC-FF72-4BAF-8983-6CF279939077}">
      <dsp:nvSpPr>
        <dsp:cNvPr id="0" name=""/>
        <dsp:cNvSpPr/>
      </dsp:nvSpPr>
      <dsp:spPr>
        <a:xfrm>
          <a:off x="3995250" y="0"/>
          <a:ext cx="2356289" cy="942515"/>
        </a:xfrm>
        <a:prstGeom prst="chevron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30" baseline="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Calibri"/>
            </a:rPr>
            <a:t>Web-accessible service allowing data consumers to view and interact with data</a:t>
          </a:r>
        </a:p>
      </dsp:txBody>
      <dsp:txXfrm>
        <a:off x="4466508" y="0"/>
        <a:ext cx="1413774" cy="942515"/>
      </dsp:txXfrm>
    </dsp:sp>
    <dsp:sp modelId="{F5D4DB05-8AE6-4DC3-9B52-1D58C669338B}">
      <dsp:nvSpPr>
        <dsp:cNvPr id="0" name=""/>
        <dsp:cNvSpPr/>
      </dsp:nvSpPr>
      <dsp:spPr>
        <a:xfrm>
          <a:off x="5659790" y="0"/>
          <a:ext cx="2356289" cy="942515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Service that is interoperable with other systems</a:t>
          </a:r>
        </a:p>
      </dsp:txBody>
      <dsp:txXfrm>
        <a:off x="6131048" y="0"/>
        <a:ext cx="1413774" cy="942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E0C1-9FD5-47A7-8E52-A5381579CD22}">
      <dsp:nvSpPr>
        <dsp:cNvPr id="0" name=""/>
        <dsp:cNvSpPr/>
      </dsp:nvSpPr>
      <dsp:spPr>
        <a:xfrm>
          <a:off x="39511" y="123188"/>
          <a:ext cx="2430657" cy="972262"/>
        </a:xfrm>
        <a:prstGeom prst="homePlate">
          <a:avLst/>
        </a:prstGeom>
        <a:solidFill>
          <a:srgbClr val="55527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Calibri"/>
            </a:rPr>
            <a:t>No policy or leadership around MFL</a:t>
          </a:r>
        </a:p>
      </dsp:txBody>
      <dsp:txXfrm>
        <a:off x="39511" y="123188"/>
        <a:ext cx="2187592" cy="972262"/>
      </dsp:txXfrm>
    </dsp:sp>
    <dsp:sp modelId="{086A2C8D-88B9-4CA9-AB1F-892F0E890756}">
      <dsp:nvSpPr>
        <dsp:cNvPr id="0" name=""/>
        <dsp:cNvSpPr/>
      </dsp:nvSpPr>
      <dsp:spPr>
        <a:xfrm>
          <a:off x="1944606" y="123188"/>
          <a:ext cx="2430657" cy="972262"/>
        </a:xfrm>
        <a:prstGeom prst="chevron">
          <a:avLst/>
        </a:prstGeom>
        <a:solidFill>
          <a:srgbClr val="55527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Calibri"/>
            </a:rPr>
            <a:t>Stakeholder support for MFL</a:t>
          </a:r>
        </a:p>
      </dsp:txBody>
      <dsp:txXfrm>
        <a:off x="2430737" y="123188"/>
        <a:ext cx="1458395" cy="972262"/>
      </dsp:txXfrm>
    </dsp:sp>
    <dsp:sp modelId="{22CE07BA-0CDF-4A92-9AF7-EA6828B76D31}">
      <dsp:nvSpPr>
        <dsp:cNvPr id="0" name=""/>
        <dsp:cNvSpPr/>
      </dsp:nvSpPr>
      <dsp:spPr>
        <a:xfrm>
          <a:off x="3889132" y="123188"/>
          <a:ext cx="2430657" cy="972262"/>
        </a:xfrm>
        <a:prstGeom prst="chevron">
          <a:avLst/>
        </a:prstGeom>
        <a:solidFill>
          <a:srgbClr val="555276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Calibri"/>
            </a:rPr>
            <a:t>Policies and standard operating procedures exist</a:t>
          </a:r>
        </a:p>
      </dsp:txBody>
      <dsp:txXfrm>
        <a:off x="4375263" y="123188"/>
        <a:ext cx="1458395" cy="972262"/>
      </dsp:txXfrm>
    </dsp:sp>
    <dsp:sp modelId="{5883D438-223A-41F0-ABF7-75B1D5A1B910}">
      <dsp:nvSpPr>
        <dsp:cNvPr id="0" name=""/>
        <dsp:cNvSpPr/>
      </dsp:nvSpPr>
      <dsp:spPr>
        <a:xfrm>
          <a:off x="5833738" y="116503"/>
          <a:ext cx="2182341" cy="985631"/>
        </a:xfrm>
        <a:prstGeom prst="chevron">
          <a:avLst/>
        </a:prstGeom>
        <a:solidFill>
          <a:srgbClr val="555276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Strong leadership and oversight for continued MFL maintenance</a:t>
          </a:r>
        </a:p>
      </dsp:txBody>
      <dsp:txXfrm>
        <a:off x="6326554" y="116503"/>
        <a:ext cx="1196710" cy="98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2C8-1770-4004-A9F5-C37FDF39754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BC3E-3DFE-4E62-ABA8-A3563E71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According to the WHO resource package published in early 2018, a functional MFL will have the following characteristics: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is comprehensive, including all health facilities in the country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has 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established minimum data content that includes unique identifiers for each facility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data are current and have been verified within the past two years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is updated regularly and the updating process is supported by an established set of standard operating procedures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is visible and accessible to key stakeholders and data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8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is comprehensive, including all health facilities in the country.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has 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established minimum data content that includes unique identifiers for each facility.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data are current and have been verified within the past two years.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is updated regularly and the updating process is supported by an established set of standard operating procedures.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MFL is visible and accessible to key stakeholders and data consumers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following are some of benefits of the HFR.</a:t>
            </a:r>
            <a:endParaRPr lang="en-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2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This slide provides a model for how countries progress according to the three components (MFL, HFR, and governance structure) towards the </a:t>
            </a:r>
            <a:r>
              <a:rPr lang="en-US" u="sng" dirty="0">
                <a:latin typeface="Century Gothic" panose="020B0502020202020204" pitchFamily="34" charset="0"/>
              </a:rPr>
              <a:t>overall goal</a:t>
            </a:r>
            <a:r>
              <a:rPr lang="en-US" u="none" dirty="0">
                <a:latin typeface="Century Gothic" panose="020B0502020202020204" pitchFamily="34" charset="0"/>
              </a:rPr>
              <a:t> of having a functional maintained, shareable MFL.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8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4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Supporting larger policy environment: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SOPs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Revisions to the implementation guide</a:t>
            </a:r>
          </a:p>
        </p:txBody>
      </p:sp>
    </p:spTree>
    <p:extLst>
      <p:ext uri="{BB962C8B-B14F-4D97-AF65-F5344CB8AC3E}">
        <p14:creationId xmlns:p14="http://schemas.microsoft.com/office/powerpoint/2010/main" val="193400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1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0" y="1143000"/>
            <a:ext cx="10058400" cy="5442455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-1087826" y="729054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718410"/>
            <a:ext cx="792588" cy="765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576125"/>
            <a:ext cx="1288528" cy="1101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27643-4AB8-42F5-910E-A1D124992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18" y="6704974"/>
            <a:ext cx="990600" cy="843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61845" y="2702611"/>
            <a:ext cx="8429755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45" y="2819400"/>
            <a:ext cx="6818809" cy="2857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</a:lstStyle>
          <a:p>
            <a:pPr lvl="0"/>
            <a:r>
              <a:rPr lang="en-US" dirty="0"/>
              <a:t>Point number 1</a:t>
            </a:r>
          </a:p>
          <a:p>
            <a:pPr lvl="1"/>
            <a:r>
              <a:rPr lang="en-US" dirty="0"/>
              <a:t>Information about point number 1</a:t>
            </a:r>
          </a:p>
          <a:p>
            <a:pPr lvl="2"/>
            <a:r>
              <a:rPr lang="en-US" dirty="0"/>
              <a:t>Information about point number 1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Point number 2</a:t>
            </a:r>
          </a:p>
          <a:p>
            <a:pPr lvl="1"/>
            <a:r>
              <a:rPr lang="en-US" dirty="0"/>
              <a:t>Information about point number 2</a:t>
            </a:r>
          </a:p>
          <a:p>
            <a:pPr lvl="2"/>
            <a:r>
              <a:rPr lang="en-US" dirty="0"/>
              <a:t>Information about point number 2</a:t>
            </a:r>
          </a:p>
          <a:p>
            <a:pPr lvl="2"/>
            <a:endParaRPr lang="en-US" dirty="0"/>
          </a:p>
        </p:txBody>
      </p:sp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66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5800" y="2971800"/>
            <a:ext cx="40386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7477" y="29718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1"/>
          <p:cNvSpPr>
            <a:spLocks noGrp="1"/>
          </p:cNvSpPr>
          <p:nvPr>
            <p:ph type="title" hasCustomPrompt="1"/>
          </p:nvPr>
        </p:nvSpPr>
        <p:spPr>
          <a:xfrm>
            <a:off x="561845" y="366812"/>
            <a:ext cx="8724024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1845" y="1091205"/>
            <a:ext cx="6629400" cy="8372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218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43000"/>
            <a:ext cx="6593784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art goes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600" y="2362200"/>
            <a:ext cx="41910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362200"/>
            <a:ext cx="4267200" cy="4648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charset="0"/>
                <a:ea typeface="Century Gothic" charset="0"/>
                <a:cs typeface="Century Gothic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Century Gothic" charset="0"/>
                <a:ea typeface="Century Gothic" charset="0"/>
                <a:cs typeface="Century Gothic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Type text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189171"/>
            <a:ext cx="6629400" cy="868229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 for chart goes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3732" y="2354394"/>
            <a:ext cx="8991600" cy="480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523" y="0"/>
            <a:ext cx="0" cy="1386840"/>
          </a:xfrm>
          <a:custGeom>
            <a:avLst/>
            <a:gdLst/>
            <a:ahLst/>
            <a:cxnLst/>
            <a:rect l="l" t="t" r="r" b="b"/>
            <a:pathLst>
              <a:path h="1386840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4318">
            <a:solidFill>
              <a:srgbClr val="1E1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0" y="0"/>
            <a:ext cx="10058400" cy="6550286"/>
          </a:xfrm>
          <a:custGeom>
            <a:avLst/>
            <a:gdLst/>
            <a:ahLst/>
            <a:cxnLst/>
            <a:rect l="l" t="t" r="r" b="b"/>
            <a:pathLst>
              <a:path w="10058400" h="5274945">
                <a:moveTo>
                  <a:pt x="0" y="5274564"/>
                </a:moveTo>
                <a:lnTo>
                  <a:pt x="10058400" y="5274564"/>
                </a:lnTo>
                <a:lnTo>
                  <a:pt x="10058400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solidFill>
            <a:srgbClr val="E3B757"/>
          </a:solidFill>
        </p:spPr>
        <p:txBody>
          <a:bodyPr wrap="square" lIns="0" tIns="0" rIns="0" bIns="0" rtlCol="0"/>
          <a:lstStyle/>
          <a:p>
            <a:endParaRPr>
              <a:solidFill>
                <a:srgbClr val="A7BF3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5800" y="3124200"/>
            <a:ext cx="8077200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This presentation was produced with the support of the United States Agency for International Development (USAID) under the terms of MEASURE Evaluation cooperative agreement AID-OAA-L-14-00004. MEASURE Evaluation is implemented by the Carolina Population Center, University of North Carolina at Chapel Hill in partnership with ICF International; John Snow, Inc.; Management Sciences for Health; Palladium; and Tulane University. Views expressed are not necessarily those of USAID or the United States government. </a:t>
            </a:r>
          </a:p>
          <a:p>
            <a:pPr marL="12700" marR="819150">
              <a:lnSpc>
                <a:spcPts val="5200"/>
              </a:lnSpc>
            </a:pPr>
            <a:r>
              <a:rPr lang="en-US" sz="1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www.measureevaluation.org</a:t>
            </a:r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-762000" y="728269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bject 3"/>
          <p:cNvSpPr/>
          <p:nvPr userDrawn="1"/>
        </p:nvSpPr>
        <p:spPr>
          <a:xfrm>
            <a:off x="0" y="-1"/>
            <a:ext cx="10058400" cy="1189172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E379E-27B2-4254-8EC5-8B2749F7A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718410"/>
            <a:ext cx="792588" cy="765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CC20A8-EDD6-497C-B761-2C7634877D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576125"/>
            <a:ext cx="1288528" cy="1101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FB545-864E-4BB1-BA40-C00188FE4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18" y="6704974"/>
            <a:ext cx="990600" cy="843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0" y="-1"/>
            <a:ext cx="10058400" cy="1190825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C83537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10058400" y="1352550"/>
            <a:ext cx="0" cy="5067300"/>
          </a:xfrm>
          <a:custGeom>
            <a:avLst/>
            <a:gdLst/>
            <a:ahLst/>
            <a:cxnLst/>
            <a:rect l="l" t="t" r="r" b="b"/>
            <a:pathLst>
              <a:path h="5067300">
                <a:moveTo>
                  <a:pt x="0" y="0"/>
                </a:moveTo>
                <a:lnTo>
                  <a:pt x="0" y="5067300"/>
                </a:lnTo>
              </a:path>
            </a:pathLst>
          </a:custGeom>
          <a:ln w="3175">
            <a:solidFill>
              <a:srgbClr val="A7BF3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11769" y="366812"/>
            <a:ext cx="86741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ECCE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Headline goes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85800" y="2702611"/>
            <a:ext cx="8305800" cy="259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LT Pro Book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LT Pro Book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LT Pro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LT Pro Book" panose="020B0502020204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11769" y="1039411"/>
            <a:ext cx="6629400" cy="10668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0173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866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-1"/>
            <a:ext cx="10058400" cy="1219201"/>
          </a:xfrm>
          <a:custGeom>
            <a:avLst/>
            <a:gdLst/>
            <a:ahLst/>
            <a:cxnLst/>
            <a:rect l="l" t="t" r="r" b="b"/>
            <a:pathLst>
              <a:path w="10058400" h="131318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002E3A"/>
          </a:solidFill>
        </p:spPr>
        <p:txBody>
          <a:bodyPr wrap="square" lIns="0" tIns="0" rIns="0" bIns="0" rtlCol="0"/>
          <a:lstStyle/>
          <a:p>
            <a:endParaRPr dirty="0">
              <a:latin typeface="Futura Lt BT" panose="020B040202020402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83" r:id="rId8"/>
    <p:sldLayoutId id="2147483684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asureevaluation.org/resources/publications/fs-18-3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fr.health.gov.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hyperlink" Target="https://www.who.int/healthinfo/country_monitoring_evaluation/mfl/en/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609600" y="379900"/>
            <a:ext cx="8839200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95"/>
              </a:lnSpc>
            </a:pPr>
            <a:r>
              <a:rPr lang="en-US" sz="5700" b="1" spc="-265" dirty="0">
                <a:solidFill>
                  <a:srgbClr val="9DB4BE"/>
                </a:solidFill>
                <a:latin typeface="Century Gothic" charset="0"/>
                <a:ea typeface="Century Gothic" charset="0"/>
                <a:cs typeface="Century Gothic" charset="0"/>
              </a:rPr>
              <a:t>Module 1.1</a:t>
            </a:r>
          </a:p>
          <a:p>
            <a:pPr marL="12700">
              <a:lnSpc>
                <a:spcPts val="5400"/>
              </a:lnSpc>
            </a:pPr>
            <a:r>
              <a:rPr lang="en-US" sz="5000" b="1" spc="-200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Overview of Master Facility Lists in Nigeria</a:t>
            </a:r>
            <a:endParaRPr sz="5700" spc="-200" dirty="0">
              <a:solidFill>
                <a:srgbClr val="1E185F"/>
              </a:solidFill>
              <a:latin typeface="Futura Lt BT" panose="020B0402020204020303" pitchFamily="34" charset="0"/>
              <a:cs typeface="Gill Sans MT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5114693" y="3810000"/>
            <a:ext cx="4715107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Rollout of Health Facility Registry/Master Facility List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for States and Local Government Areas </a:t>
            </a:r>
            <a:b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800" b="1" dirty="0">
                <a:solidFill>
                  <a:srgbClr val="002E3A"/>
                </a:solidFill>
                <a:latin typeface="Century Gothic" charset="0"/>
                <a:ea typeface="Century Gothic" charset="0"/>
                <a:cs typeface="Century Gothic" charset="0"/>
              </a:rPr>
              <a:t>in Nigeria</a:t>
            </a:r>
          </a:p>
          <a:p>
            <a:pPr marL="12700"/>
            <a:r>
              <a:rPr lang="en-US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March 2019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C9C3F-A73A-48DF-8C99-9B6344B55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5217829" cy="36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70CA-83B7-40A3-80A1-03CD087C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HFR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D28BC-40FC-40CA-874E-AF5BA3F00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28800"/>
            <a:ext cx="8447669" cy="5334000"/>
          </a:xfrm>
        </p:spPr>
        <p:txBody>
          <a:bodyPr/>
          <a:lstStyle/>
          <a:p>
            <a:pPr marL="457200" indent="-401638">
              <a:lnSpc>
                <a:spcPts val="36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System to manage facility lists has been developed and hosted in the cloud</a:t>
            </a:r>
          </a:p>
          <a:p>
            <a:pPr marL="457200" indent="-401638">
              <a:lnSpc>
                <a:spcPts val="36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System is open to public; management </a:t>
            </a:r>
            <a:br>
              <a:rPr lang="en-US" dirty="0"/>
            </a:br>
            <a:r>
              <a:rPr lang="en-US" dirty="0"/>
              <a:t>of HFR has roles for the 3 tiers </a:t>
            </a:r>
            <a:br>
              <a:rPr lang="en-US" dirty="0"/>
            </a:br>
            <a:r>
              <a:rPr lang="en-US" dirty="0"/>
              <a:t>of governance in Nigeria</a:t>
            </a:r>
          </a:p>
          <a:p>
            <a:pPr marL="457200" indent="-401638">
              <a:lnSpc>
                <a:spcPts val="36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system is built to support facility registration process workflow</a:t>
            </a:r>
          </a:p>
          <a:p>
            <a:pPr marL="457200" indent="-401638">
              <a:lnSpc>
                <a:spcPts val="36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HFR and DHIS 2 integration is ongoing; </a:t>
            </a:r>
            <a:br>
              <a:rPr lang="en-US" dirty="0"/>
            </a:br>
            <a:r>
              <a:rPr lang="en-US" dirty="0"/>
              <a:t>all updates in HFR will be sent to the DHIS 2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06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366B-03F6-4C28-8CCC-4828653A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8D242-BCDC-496D-8C31-0D58A7FE0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2209800"/>
            <a:ext cx="9677400" cy="4079189"/>
          </a:xfrm>
        </p:spPr>
        <p:txBody>
          <a:bodyPr/>
          <a:lstStyle/>
          <a:p>
            <a:pPr marL="457200" indent="-346075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MFL Technical </a:t>
            </a:r>
            <a:br>
              <a:rPr lang="en-US" sz="2400" dirty="0"/>
            </a:br>
            <a:r>
              <a:rPr lang="en-US" sz="2400" dirty="0"/>
              <a:t>Working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37A9-0E41-4A7C-9DAF-D741C6D20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142999"/>
            <a:ext cx="8886955" cy="785419"/>
          </a:xfrm>
        </p:spPr>
        <p:txBody>
          <a:bodyPr/>
          <a:lstStyle/>
          <a:p>
            <a:r>
              <a:rPr lang="en-US" dirty="0"/>
              <a:t>For sustained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FC6DE-03C8-4CC6-8A4C-E4D850AE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09800"/>
            <a:ext cx="5466386" cy="4343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2DD33A-E278-426D-B77C-5BD7B32C90B8}"/>
              </a:ext>
            </a:extLst>
          </p:cNvPr>
          <p:cNvSpPr txBox="1">
            <a:spLocks/>
          </p:cNvSpPr>
          <p:nvPr/>
        </p:nvSpPr>
        <p:spPr>
          <a:xfrm>
            <a:off x="533400" y="3200400"/>
            <a:ext cx="4876800" cy="3926789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803275" lvl="1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/>
              <a:t>Broad range </a:t>
            </a:r>
            <a:br>
              <a:rPr lang="en-US" kern="0" dirty="0"/>
            </a:br>
            <a:r>
              <a:rPr lang="en-US" kern="0" dirty="0"/>
              <a:t>of stakeholders </a:t>
            </a:r>
          </a:p>
          <a:p>
            <a:pPr marL="803275" lvl="1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/>
              <a:t>Motivated around common goal</a:t>
            </a:r>
          </a:p>
          <a:p>
            <a:pPr marL="803275" lvl="1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/>
              <a:t>Development of monitoring and evaluation (M&amp;E) framework</a:t>
            </a:r>
          </a:p>
          <a:p>
            <a:pPr marL="457200" indent="-346075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kern="0" dirty="0"/>
              <a:t>Core group of Federal Ministry of Health (FMOH) DHPRS and ICT staff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EDCD5B-DC13-409D-8C84-64BEFAD7592F}"/>
              </a:ext>
            </a:extLst>
          </p:cNvPr>
          <p:cNvSpPr txBox="1">
            <a:spLocks/>
          </p:cNvSpPr>
          <p:nvPr/>
        </p:nvSpPr>
        <p:spPr>
          <a:xfrm>
            <a:off x="4618463" y="6580635"/>
            <a:ext cx="5343723" cy="579183"/>
          </a:xfrm>
          <a:prstGeom prst="rect">
            <a:avLst/>
          </a:prstGeom>
        </p:spPr>
        <p:txBody>
          <a:bodyPr/>
          <a:lstStyle>
            <a:lvl1pPr marL="0" eaLnBrk="1" hangingPunct="1">
              <a:defRPr sz="28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eaLnBrk="1" hangingPunct="1"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eaLnBrk="1" hangingPunct="1">
              <a:defRPr sz="20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eaLnBrk="1" hangingPunct="1">
              <a:defRPr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eaLnBrk="1" hangingPunct="1">
              <a:defRPr>
                <a:solidFill>
                  <a:schemeClr val="tx1"/>
                </a:solidFill>
                <a:latin typeface="Futura LT Pro Book" panose="020B0502020204020303" pitchFamily="34" charset="0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1200" kern="0" dirty="0">
                <a:hlinkClick r:id="rId4"/>
              </a:rPr>
              <a:t>https://www.measureevaluation.org/resources/publications/fs-18-317</a:t>
            </a:r>
            <a:endParaRPr lang="en-US" sz="1200" kern="0" dirty="0"/>
          </a:p>
          <a:p>
            <a:pPr>
              <a:spcAft>
                <a:spcPts val="1800"/>
              </a:spcAft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78133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599A-EAFE-4D08-B4FF-29F4BBC5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4" y="366812"/>
            <a:ext cx="10106156" cy="1143000"/>
          </a:xfrm>
        </p:spPr>
        <p:txBody>
          <a:bodyPr/>
          <a:lstStyle/>
          <a:p>
            <a:r>
              <a:rPr lang="en-US" dirty="0"/>
              <a:t>Governance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8B03C-396A-4877-87D6-7C3769988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8563" y="2011680"/>
            <a:ext cx="6075037" cy="2209800"/>
          </a:xfrm>
        </p:spPr>
        <p:txBody>
          <a:bodyPr/>
          <a:lstStyle/>
          <a:p>
            <a:pPr marL="111125"/>
            <a:r>
              <a:rPr lang="en-US" sz="2400" b="1" dirty="0"/>
              <a:t>SOPs</a:t>
            </a:r>
          </a:p>
          <a:p>
            <a:pPr marL="577850" lvl="1" indent="-295275">
              <a:buFont typeface="Arial" panose="020B0604020202020204" pitchFamily="34" charset="0"/>
              <a:buChar char="•"/>
            </a:pPr>
            <a:r>
              <a:rPr lang="en-US" sz="2200" dirty="0"/>
              <a:t>Representatives from 17 states</a:t>
            </a:r>
          </a:p>
          <a:p>
            <a:pPr marL="577850" lvl="1" indent="-295275">
              <a:buFont typeface="Arial" panose="020B0604020202020204" pitchFamily="34" charset="0"/>
              <a:buChar char="•"/>
            </a:pPr>
            <a:r>
              <a:rPr lang="en-US" sz="2200" dirty="0"/>
              <a:t>Described processes for facility creation, update, and closure</a:t>
            </a:r>
          </a:p>
          <a:p>
            <a:pPr marL="577850" lvl="1" indent="-295275">
              <a:buFont typeface="Arial" panose="020B0604020202020204" pitchFamily="34" charset="0"/>
              <a:buChar char="•"/>
            </a:pPr>
            <a:r>
              <a:rPr lang="en-US" sz="2200" dirty="0"/>
              <a:t>Produced standard workflows </a:t>
            </a:r>
            <a:br>
              <a:rPr lang="en-US" sz="2200" dirty="0"/>
            </a:br>
            <a:r>
              <a:rPr lang="en-US" sz="2200" dirty="0"/>
              <a:t>that can be adapted to state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9D9B4-1C02-426A-9B1F-65AAEA858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142999"/>
            <a:ext cx="9248905" cy="785419"/>
          </a:xfrm>
        </p:spPr>
        <p:txBody>
          <a:bodyPr/>
          <a:lstStyle/>
          <a:p>
            <a:r>
              <a:rPr lang="en-US" dirty="0"/>
              <a:t>Policy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62CE2-270D-4504-B2D8-BA93AC19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3449963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345162-A43A-4F98-BDE5-10C4FF52A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911" y="4304742"/>
            <a:ext cx="538448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42F9-86AB-41D8-AFFE-2B01173A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HFR rollout in </a:t>
            </a:r>
            <a:r>
              <a:rPr lang="en-US" dirty="0" err="1"/>
              <a:t>Abia</a:t>
            </a:r>
            <a:r>
              <a:rPr lang="en-US" dirty="0"/>
              <a:t> and Niger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E676D-8E9A-4C77-818F-F23D3B217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645" y="2285999"/>
            <a:ext cx="8658355" cy="5257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Strategy will actively engage state and local government area (LGA) authorities and include </a:t>
            </a:r>
            <a:br>
              <a:rPr lang="en-US" sz="2400" dirty="0"/>
            </a:br>
            <a:r>
              <a:rPr lang="en-US" sz="2400" dirty="0"/>
              <a:t>three phases:</a:t>
            </a:r>
          </a:p>
          <a:p>
            <a:pPr marL="568325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Session 1 training (3 days)</a:t>
            </a:r>
          </a:p>
          <a:p>
            <a:pPr marL="1025525" lvl="1" indent="-333375">
              <a:buFont typeface="Arial" panose="020B0604020202020204" pitchFamily="34" charset="0"/>
              <a:buChar char="•"/>
              <a:tabLst>
                <a:tab pos="568325" algn="l"/>
              </a:tabLst>
            </a:pPr>
            <a:r>
              <a:rPr lang="en-US" dirty="0"/>
              <a:t>Train participants on the purpose of the MFL, </a:t>
            </a:r>
            <a:br>
              <a:rPr lang="en-US" dirty="0"/>
            </a:br>
            <a:r>
              <a:rPr lang="en-US" dirty="0"/>
              <a:t>data collection form, data quality, and use of GPS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Data collection</a:t>
            </a:r>
          </a:p>
          <a:p>
            <a:pPr marL="1025525" lvl="1" indent="-333375">
              <a:buFont typeface="Arial" panose="020B0604020202020204" pitchFamily="34" charset="0"/>
              <a:buChar char="•"/>
            </a:pPr>
            <a:r>
              <a:rPr lang="en-US" dirty="0"/>
              <a:t>LGA authorities will visit health facilities as needed to improve data quality of MFL </a:t>
            </a:r>
            <a:endParaRPr lang="en-US" sz="2400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/>
              <a:t>Session 2 training (3 days)</a:t>
            </a:r>
          </a:p>
          <a:p>
            <a:pPr marL="1025525" lvl="1" indent="-333375">
              <a:buFont typeface="Arial" panose="020B0604020202020204" pitchFamily="34" charset="0"/>
              <a:buChar char="•"/>
            </a:pPr>
            <a:r>
              <a:rPr lang="en-US" dirty="0"/>
              <a:t>Train participants on how to enter and validate health facilities in HFR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D0F369-106B-484E-B894-93C9456FB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142999"/>
            <a:ext cx="8505955" cy="785419"/>
          </a:xfrm>
        </p:spPr>
        <p:txBody>
          <a:bodyPr/>
          <a:lstStyle/>
          <a:p>
            <a:r>
              <a:rPr lang="en-US" dirty="0"/>
              <a:t>Jan – April 2019</a:t>
            </a:r>
          </a:p>
        </p:txBody>
      </p:sp>
    </p:spTree>
    <p:extLst>
      <p:ext uri="{BB962C8B-B14F-4D97-AF65-F5344CB8AC3E}">
        <p14:creationId xmlns:p14="http://schemas.microsoft.com/office/powerpoint/2010/main" val="155932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42F9-86AB-41D8-AFFE-2B01173A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HFR rollout nationwide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E676D-8E9A-4C77-818F-F23D3B217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845" y="2362199"/>
            <a:ext cx="9115555" cy="5181601"/>
          </a:xfrm>
        </p:spPr>
        <p:txBody>
          <a:bodyPr/>
          <a:lstStyle/>
          <a:p>
            <a:pPr marL="457200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spc="-10" dirty="0"/>
              <a:t>Leverage experience from Phase 1 in </a:t>
            </a:r>
            <a:r>
              <a:rPr lang="en-US" sz="2600" spc="-10" dirty="0" err="1"/>
              <a:t>Abia</a:t>
            </a:r>
            <a:r>
              <a:rPr lang="en-US" sz="2600" spc="-10" dirty="0"/>
              <a:t> and Niger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spc="-10" dirty="0"/>
              <a:t>Improve on training materials</a:t>
            </a:r>
          </a:p>
          <a:p>
            <a:pPr marL="914400" lvl="1" indent="-3460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spc="-10" dirty="0"/>
              <a:t>Improve on training methodology</a:t>
            </a:r>
          </a:p>
          <a:p>
            <a:pPr marL="457200" indent="-346075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spc="-10" dirty="0"/>
              <a:t>Train more trainers for countrywide rollout</a:t>
            </a:r>
          </a:p>
          <a:p>
            <a:pPr marL="457200" indent="-346075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spc="-10" dirty="0"/>
              <a:t>MFL TWG will continue to monitor MFL/HFR data quality for the states trained on how to use HFR, </a:t>
            </a:r>
            <a:br>
              <a:rPr lang="en-US" sz="2600" spc="-10" dirty="0"/>
            </a:br>
            <a:r>
              <a:rPr lang="en-US" sz="2600" spc="-10" dirty="0"/>
              <a:t>using the MFL/HFR M&amp;E framework developed</a:t>
            </a:r>
          </a:p>
          <a:p>
            <a:pPr marL="457200" indent="-346075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600" spc="-10" dirty="0"/>
              <a:t>MFL TWG will coordinate rollout efforts across </a:t>
            </a:r>
            <a:br>
              <a:rPr lang="en-US" sz="2600" spc="-10" dirty="0"/>
            </a:br>
            <a:r>
              <a:rPr lang="en-US" sz="2600" spc="-10" dirty="0"/>
              <a:t>the other states and Federal Capital Territory in the future (post-MEASURE Evaluation)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D0F369-106B-484E-B894-93C9456FB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4" y="1219199"/>
            <a:ext cx="8505955" cy="709219"/>
          </a:xfrm>
        </p:spPr>
        <p:txBody>
          <a:bodyPr/>
          <a:lstStyle/>
          <a:p>
            <a:r>
              <a:rPr lang="en-US" dirty="0"/>
              <a:t>May –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17645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42F9-86AB-41D8-AFFE-2B01173A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17236-5FD8-4734-A4D8-0F76A1F4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4" y="1371600"/>
            <a:ext cx="6243951" cy="55778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E676D-8E9A-4C77-818F-F23D3B217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984" y="6988624"/>
            <a:ext cx="9906001" cy="7837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To access the HFR, please visit </a:t>
            </a:r>
            <a:r>
              <a:rPr lang="en-US" dirty="0">
                <a:hlinkClick r:id="rId3"/>
              </a:rPr>
              <a:t>https://hfr.health.gov.ng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9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42999" y="1752600"/>
            <a:ext cx="8142869" cy="413509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Introduction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Background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Elements of functional Master Facility Lists (MFLs)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Process of facility listing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Health Facility Registry (HFR) development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Governance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Plans for rollout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0B6A-7C5A-4B04-BC36-9D8EDDC3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00664747-66A0-4297-BC0D-A2D866BC011D}"/>
              </a:ext>
            </a:extLst>
          </p:cNvPr>
          <p:cNvSpPr/>
          <p:nvPr/>
        </p:nvSpPr>
        <p:spPr>
          <a:xfrm>
            <a:off x="457200" y="3429000"/>
            <a:ext cx="2971800" cy="457200"/>
          </a:xfrm>
          <a:prstGeom prst="flowChartProcess">
            <a:avLst/>
          </a:prstGeom>
          <a:solidFill>
            <a:srgbClr val="9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Master Facility List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A7B169-DE8B-4C66-8FB5-BBCC72931495}"/>
              </a:ext>
            </a:extLst>
          </p:cNvPr>
          <p:cNvSpPr/>
          <p:nvPr/>
        </p:nvSpPr>
        <p:spPr>
          <a:xfrm>
            <a:off x="381000" y="3962400"/>
            <a:ext cx="3276600" cy="2819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28733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Comprehensive list </a:t>
            </a:r>
            <a:b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of health facilities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Unique identifiers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Verified (last 2 years)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Updated according to standard operating procedures (SOPs)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Accessible to key stakeholders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C38BC72-80B0-49D7-A993-AC43AB5C2A52}"/>
              </a:ext>
            </a:extLst>
          </p:cNvPr>
          <p:cNvSpPr/>
          <p:nvPr/>
        </p:nvSpPr>
        <p:spPr>
          <a:xfrm>
            <a:off x="6705600" y="4495800"/>
            <a:ext cx="2971800" cy="457200"/>
          </a:xfrm>
          <a:prstGeom prst="flowChartProcess">
            <a:avLst/>
          </a:prstGeom>
          <a:solidFill>
            <a:srgbClr val="9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Health Facility Registry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5C2611B3-CC68-4700-8711-176C339688A2}"/>
              </a:ext>
            </a:extLst>
          </p:cNvPr>
          <p:cNvSpPr/>
          <p:nvPr/>
        </p:nvSpPr>
        <p:spPr>
          <a:xfrm>
            <a:off x="6781800" y="5029200"/>
            <a:ext cx="2971800" cy="2590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Database that houses the MFL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Facilitates sharing interoperability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Communicates with other systems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5A47CBC-10ED-42AA-BAE0-6F5EF4BB766F}"/>
              </a:ext>
            </a:extLst>
          </p:cNvPr>
          <p:cNvSpPr/>
          <p:nvPr/>
        </p:nvSpPr>
        <p:spPr>
          <a:xfrm>
            <a:off x="838200" y="1676400"/>
            <a:ext cx="1600200" cy="1143000"/>
          </a:xfrm>
          <a:prstGeom prst="wedgeRoundRectCallout">
            <a:avLst>
              <a:gd name="adj1" fmla="val 43453"/>
              <a:gd name="adj2" fmla="val 78373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MFL?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7E309FB2-60DD-4F38-9F92-708C9EF91109}"/>
              </a:ext>
            </a:extLst>
          </p:cNvPr>
          <p:cNvSpPr/>
          <p:nvPr/>
        </p:nvSpPr>
        <p:spPr>
          <a:xfrm>
            <a:off x="8001000" y="2743200"/>
            <a:ext cx="1600200" cy="1066800"/>
          </a:xfrm>
          <a:prstGeom prst="wedgeRoundRectCallout">
            <a:avLst>
              <a:gd name="adj1" fmla="val -40833"/>
              <a:gd name="adj2" fmla="val 90712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HFR?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F5826D01-F5BC-41CF-A904-C917C14EE4D8}"/>
              </a:ext>
            </a:extLst>
          </p:cNvPr>
          <p:cNvSpPr/>
          <p:nvPr/>
        </p:nvSpPr>
        <p:spPr>
          <a:xfrm>
            <a:off x="4343400" y="3581400"/>
            <a:ext cx="1828800" cy="1219200"/>
          </a:xfrm>
          <a:prstGeom prst="wedgeRoundRectCallout">
            <a:avLst>
              <a:gd name="adj1" fmla="val -43177"/>
              <a:gd name="adj2" fmla="val -114366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5058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0" grpId="0" animBg="1"/>
      <p:bldP spid="11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0B6A-7C5A-4B04-BC36-9D8EDDC3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00664747-66A0-4297-BC0D-A2D866BC011D}"/>
              </a:ext>
            </a:extLst>
          </p:cNvPr>
          <p:cNvSpPr/>
          <p:nvPr/>
        </p:nvSpPr>
        <p:spPr>
          <a:xfrm>
            <a:off x="304800" y="3429000"/>
            <a:ext cx="3124200" cy="457200"/>
          </a:xfrm>
          <a:prstGeom prst="flowChartProcess">
            <a:avLst/>
          </a:prstGeom>
          <a:solidFill>
            <a:srgbClr val="9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Master Facility List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9404B5E-08D9-48D2-B9E0-3EA33B75095B}"/>
              </a:ext>
            </a:extLst>
          </p:cNvPr>
          <p:cNvSpPr/>
          <p:nvPr/>
        </p:nvSpPr>
        <p:spPr>
          <a:xfrm>
            <a:off x="7848600" y="685800"/>
            <a:ext cx="1600200" cy="1143000"/>
          </a:xfrm>
          <a:prstGeom prst="wedgeRoundRectCallout">
            <a:avLst>
              <a:gd name="adj1" fmla="val -47618"/>
              <a:gd name="adj2" fmla="val 95873"/>
              <a:gd name="adj3" fmla="val 16667"/>
            </a:avLst>
          </a:prstGeom>
          <a:solidFill>
            <a:srgbClr val="5552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What else is needed?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A7B169-DE8B-4C66-8FB5-BBCC72931495}"/>
              </a:ext>
            </a:extLst>
          </p:cNvPr>
          <p:cNvSpPr/>
          <p:nvPr/>
        </p:nvSpPr>
        <p:spPr>
          <a:xfrm>
            <a:off x="304800" y="3962400"/>
            <a:ext cx="3124200" cy="2819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287338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Comprehensive list </a:t>
            </a:r>
            <a:b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of health facilities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Unique identifiers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Verified (last 2 years)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Updated according to SOPs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Accessible to key stakeholders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B54884D-EAB0-4F84-9424-862BFF8B34AC}"/>
              </a:ext>
            </a:extLst>
          </p:cNvPr>
          <p:cNvSpPr/>
          <p:nvPr/>
        </p:nvSpPr>
        <p:spPr>
          <a:xfrm>
            <a:off x="3581400" y="2057400"/>
            <a:ext cx="3276600" cy="457200"/>
          </a:xfrm>
          <a:prstGeom prst="flowChartProcess">
            <a:avLst/>
          </a:prstGeom>
          <a:solidFill>
            <a:srgbClr val="9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Governance structure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8A309D2A-ABA7-4280-9727-241481902934}"/>
              </a:ext>
            </a:extLst>
          </p:cNvPr>
          <p:cNvSpPr/>
          <p:nvPr/>
        </p:nvSpPr>
        <p:spPr>
          <a:xfrm>
            <a:off x="3581400" y="2590800"/>
            <a:ext cx="3429000" cy="2590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Governance structure that provides oversight and management of the MFL 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To ensure the MFL and HFR meet the needs </a:t>
            </a:r>
            <a:b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of stakeholders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C38BC72-80B0-49D7-A993-AC43AB5C2A52}"/>
              </a:ext>
            </a:extLst>
          </p:cNvPr>
          <p:cNvSpPr/>
          <p:nvPr/>
        </p:nvSpPr>
        <p:spPr>
          <a:xfrm>
            <a:off x="6477000" y="4800600"/>
            <a:ext cx="3276600" cy="457200"/>
          </a:xfrm>
          <a:prstGeom prst="flowChartProcess">
            <a:avLst/>
          </a:prstGeom>
          <a:solidFill>
            <a:srgbClr val="9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Health Facility Registry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5C2611B3-CC68-4700-8711-176C339688A2}"/>
              </a:ext>
            </a:extLst>
          </p:cNvPr>
          <p:cNvSpPr/>
          <p:nvPr/>
        </p:nvSpPr>
        <p:spPr>
          <a:xfrm>
            <a:off x="6477000" y="5334000"/>
            <a:ext cx="3276600" cy="2590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Database that houses</a:t>
            </a:r>
            <a:r>
              <a:rPr lang="en-US" sz="2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MFL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Facilitates sharing interoperability</a:t>
            </a:r>
          </a:p>
          <a:p>
            <a:pPr marL="342900" indent="-2873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Communicates with other systems</a:t>
            </a:r>
          </a:p>
        </p:txBody>
      </p:sp>
    </p:spTree>
    <p:extLst>
      <p:ext uri="{BB962C8B-B14F-4D97-AF65-F5344CB8AC3E}">
        <p14:creationId xmlns:p14="http://schemas.microsoft.com/office/powerpoint/2010/main" val="14165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531" y="1509812"/>
            <a:ext cx="9057268" cy="5957788"/>
          </a:xfrm>
        </p:spPr>
        <p:txBody>
          <a:bodyPr/>
          <a:lstStyle/>
          <a:p>
            <a:pPr marL="457200" indent="-336550">
              <a:buFont typeface="Wingdings" panose="05000000000000000000" pitchFamily="2" charset="2"/>
              <a:buChar char="§"/>
            </a:pPr>
            <a:r>
              <a:rPr lang="en-US" sz="2400" dirty="0"/>
              <a:t>In 2013, the Government of Nigeria (GON) published </a:t>
            </a:r>
            <a:br>
              <a:rPr lang="en-US" sz="2400" dirty="0"/>
            </a:br>
            <a:r>
              <a:rPr lang="en-US" sz="2400" dirty="0"/>
              <a:t>a list of health facilities.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Few parameters were collected.</a:t>
            </a:r>
          </a:p>
          <a:p>
            <a:pPr marL="914400" lvl="1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Processes for continuous updating were missing.</a:t>
            </a:r>
          </a:p>
          <a:p>
            <a:pPr marL="457200" indent="-336550">
              <a:buFont typeface="Wingdings" panose="05000000000000000000" pitchFamily="2" charset="2"/>
              <a:buChar char="§"/>
            </a:pPr>
            <a:r>
              <a:rPr lang="en-US" sz="2400" dirty="0"/>
              <a:t>In 2016/2017, a new initiative with USAID support: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MFL Technical Working Group (TWG) was established 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Specifications for online facility registry gathered</a:t>
            </a:r>
          </a:p>
          <a:p>
            <a:pPr marL="914400" lvl="1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Multiple lists were again compiled and validated</a:t>
            </a:r>
          </a:p>
          <a:p>
            <a:pPr marL="457200" indent="-3365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 2018, further USAID support: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Development of SOP for HFR management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Configuration of online database strengthened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Integration of National Health Management Information System (NHMIS) with HFR </a:t>
            </a:r>
          </a:p>
          <a:p>
            <a:pPr marL="914400" lvl="1" indent="-346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MFL was aligned with District Health Information Software (DHIS 2) facility list</a:t>
            </a:r>
          </a:p>
          <a:p>
            <a:pPr marL="914400" lvl="1" indent="-346075">
              <a:buFont typeface="Arial" panose="020B0604020202020204" pitchFamily="34" charset="0"/>
              <a:buChar char="•"/>
            </a:pPr>
            <a:r>
              <a:rPr lang="en-US" sz="2200" dirty="0"/>
              <a:t>Plans made to rollout facility registry to states</a:t>
            </a:r>
          </a:p>
          <a:p>
            <a:pPr lvl="1"/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40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EBDA-22B6-4336-B420-FBAE6DD7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 of MFL </a:t>
            </a:r>
            <a:endParaRPr lang="en-NG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2FB3B6-786E-405F-B843-C35443F82C30}"/>
              </a:ext>
            </a:extLst>
          </p:cNvPr>
          <p:cNvGrpSpPr/>
          <p:nvPr/>
        </p:nvGrpSpPr>
        <p:grpSpPr>
          <a:xfrm>
            <a:off x="304801" y="1588200"/>
            <a:ext cx="9348885" cy="5589000"/>
            <a:chOff x="235228" y="1811866"/>
            <a:chExt cx="9396743" cy="5589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AB5AF7-4498-499A-B789-C759976434DE}"/>
                </a:ext>
              </a:extLst>
            </p:cNvPr>
            <p:cNvSpPr/>
            <p:nvPr/>
          </p:nvSpPr>
          <p:spPr>
            <a:xfrm>
              <a:off x="235228" y="1811866"/>
              <a:ext cx="9396742" cy="648000"/>
            </a:xfrm>
            <a:custGeom>
              <a:avLst/>
              <a:gdLst>
                <a:gd name="connsiteX0" fmla="*/ 0 w 9285274"/>
                <a:gd name="connsiteY0" fmla="*/ 0 h 684000"/>
                <a:gd name="connsiteX1" fmla="*/ 9285274 w 9285274"/>
                <a:gd name="connsiteY1" fmla="*/ 0 h 684000"/>
                <a:gd name="connsiteX2" fmla="*/ 9285274 w 9285274"/>
                <a:gd name="connsiteY2" fmla="*/ 684000 h 684000"/>
                <a:gd name="connsiteX3" fmla="*/ 0 w 9285274"/>
                <a:gd name="connsiteY3" fmla="*/ 684000 h 684000"/>
                <a:gd name="connsiteX4" fmla="*/ 0 w 9285274"/>
                <a:gd name="connsiteY4" fmla="*/ 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5274" h="684000">
                  <a:moveTo>
                    <a:pt x="0" y="0"/>
                  </a:moveTo>
                  <a:lnTo>
                    <a:pt x="9285274" y="0"/>
                  </a:lnTo>
                  <a:lnTo>
                    <a:pt x="9285274" y="684000"/>
                  </a:lnTo>
                  <a:lnTo>
                    <a:pt x="0" y="684000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1436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1. Stakeholders workshop</a:t>
              </a:r>
              <a:endParaRPr lang="en-GB" sz="2000" b="1" kern="1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EA0BA4-E2A6-48EC-A138-21FA48BB0B17}"/>
                </a:ext>
              </a:extLst>
            </p:cNvPr>
            <p:cNvSpPr/>
            <p:nvPr/>
          </p:nvSpPr>
          <p:spPr>
            <a:xfrm>
              <a:off x="253808" y="2433465"/>
              <a:ext cx="1881583" cy="3326401"/>
            </a:xfrm>
            <a:custGeom>
              <a:avLst/>
              <a:gdLst>
                <a:gd name="connsiteX0" fmla="*/ 0 w 1764000"/>
                <a:gd name="connsiteY0" fmla="*/ 0 h 2736011"/>
                <a:gd name="connsiteX1" fmla="*/ 1764000 w 1764000"/>
                <a:gd name="connsiteY1" fmla="*/ 0 h 2736011"/>
                <a:gd name="connsiteX2" fmla="*/ 1764000 w 1764000"/>
                <a:gd name="connsiteY2" fmla="*/ 2736011 h 2736011"/>
                <a:gd name="connsiteX3" fmla="*/ 0 w 1764000"/>
                <a:gd name="connsiteY3" fmla="*/ 2736011 h 2736011"/>
                <a:gd name="connsiteX4" fmla="*/ 0 w 1764000"/>
                <a:gd name="connsiteY4" fmla="*/ 0 h 273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000" h="2736011">
                  <a:moveTo>
                    <a:pt x="0" y="0"/>
                  </a:moveTo>
                  <a:lnTo>
                    <a:pt x="1764000" y="0"/>
                  </a:lnTo>
                  <a:lnTo>
                    <a:pt x="1764000" y="2736011"/>
                  </a:lnTo>
                  <a:lnTo>
                    <a:pt x="0" y="2736011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285750" lvl="0" indent="-230188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Called by Department </a:t>
              </a:r>
              <a:br>
                <a:rPr lang="en-US" sz="1600" dirty="0">
                  <a:latin typeface="Century Gothic" panose="020B0502020202020204" pitchFamily="34" charset="0"/>
                </a:rPr>
              </a:br>
              <a:r>
                <a:rPr lang="en-US" sz="1600" dirty="0">
                  <a:latin typeface="Century Gothic" panose="020B0502020202020204" pitchFamily="34" charset="0"/>
                </a:rPr>
                <a:t>of Health Planning, Research &amp; Statistics (DHPRS) </a:t>
              </a:r>
              <a:br>
                <a:rPr lang="en-US" sz="1600" dirty="0">
                  <a:latin typeface="Century Gothic" panose="020B0502020202020204" pitchFamily="34" charset="0"/>
                </a:rPr>
              </a:br>
              <a:r>
                <a:rPr lang="en-US" sz="1600" dirty="0">
                  <a:latin typeface="Century Gothic" panose="020B0502020202020204" pitchFamily="34" charset="0"/>
                </a:rPr>
                <a:t>Aug.  2016</a:t>
              </a:r>
            </a:p>
            <a:p>
              <a:pPr marL="285750" lvl="0" indent="-230188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Stakeholders presented their HFR lists</a:t>
              </a:r>
            </a:p>
            <a:p>
              <a:pPr marL="285750" lvl="0" indent="-230188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MFL TWG </a:t>
              </a:r>
              <a:br>
                <a:rPr lang="en-US" sz="1600" dirty="0">
                  <a:latin typeface="Century Gothic" panose="020B0502020202020204" pitchFamily="34" charset="0"/>
                </a:rPr>
              </a:br>
              <a:r>
                <a:rPr lang="en-US" sz="1600" dirty="0">
                  <a:latin typeface="Century Gothic" panose="020B0502020202020204" pitchFamily="34" charset="0"/>
                </a:rPr>
                <a:t>was formed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15D5B2-5585-4A45-951B-A79672896659}"/>
                </a:ext>
              </a:extLst>
            </p:cNvPr>
            <p:cNvSpPr/>
            <p:nvPr/>
          </p:nvSpPr>
          <p:spPr>
            <a:xfrm>
              <a:off x="2105641" y="2269066"/>
              <a:ext cx="7526330" cy="648000"/>
            </a:xfrm>
            <a:custGeom>
              <a:avLst/>
              <a:gdLst>
                <a:gd name="connsiteX0" fmla="*/ 0 w 7569355"/>
                <a:gd name="connsiteY0" fmla="*/ 0 h 684000"/>
                <a:gd name="connsiteX1" fmla="*/ 7569355 w 7569355"/>
                <a:gd name="connsiteY1" fmla="*/ 0 h 684000"/>
                <a:gd name="connsiteX2" fmla="*/ 7569355 w 7569355"/>
                <a:gd name="connsiteY2" fmla="*/ 684000 h 684000"/>
                <a:gd name="connsiteX3" fmla="*/ 0 w 7569355"/>
                <a:gd name="connsiteY3" fmla="*/ 684000 h 684000"/>
                <a:gd name="connsiteX4" fmla="*/ 0 w 7569355"/>
                <a:gd name="connsiteY4" fmla="*/ 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355" h="684000">
                  <a:moveTo>
                    <a:pt x="0" y="0"/>
                  </a:moveTo>
                  <a:lnTo>
                    <a:pt x="7569355" y="0"/>
                  </a:lnTo>
                  <a:lnTo>
                    <a:pt x="7569355" y="684000"/>
                  </a:lnTo>
                  <a:lnTo>
                    <a:pt x="0" y="684000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14366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2. Harmonization of identified lists</a:t>
              </a:r>
              <a:endParaRPr lang="en-US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322B90-79EC-4D37-9640-A0DF4590133C}"/>
                </a:ext>
              </a:extLst>
            </p:cNvPr>
            <p:cNvSpPr/>
            <p:nvPr/>
          </p:nvSpPr>
          <p:spPr>
            <a:xfrm>
              <a:off x="2121146" y="2890666"/>
              <a:ext cx="1881583" cy="3300000"/>
            </a:xfrm>
            <a:custGeom>
              <a:avLst/>
              <a:gdLst>
                <a:gd name="connsiteX0" fmla="*/ 0 w 1764000"/>
                <a:gd name="connsiteY0" fmla="*/ 0 h 2736011"/>
                <a:gd name="connsiteX1" fmla="*/ 1764000 w 1764000"/>
                <a:gd name="connsiteY1" fmla="*/ 0 h 2736011"/>
                <a:gd name="connsiteX2" fmla="*/ 1764000 w 1764000"/>
                <a:gd name="connsiteY2" fmla="*/ 2736011 h 2736011"/>
                <a:gd name="connsiteX3" fmla="*/ 0 w 1764000"/>
                <a:gd name="connsiteY3" fmla="*/ 2736011 h 2736011"/>
                <a:gd name="connsiteX4" fmla="*/ 0 w 1764000"/>
                <a:gd name="connsiteY4" fmla="*/ 0 h 273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000" h="2736011">
                  <a:moveTo>
                    <a:pt x="0" y="0"/>
                  </a:moveTo>
                  <a:lnTo>
                    <a:pt x="1764000" y="0"/>
                  </a:lnTo>
                  <a:lnTo>
                    <a:pt x="1764000" y="2736011"/>
                  </a:lnTo>
                  <a:lnTo>
                    <a:pt x="0" y="2736011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accent2">
                <a:hueOff val="1170380"/>
                <a:satOff val="-1460"/>
                <a:lumOff val="34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Protocol to merge the list developed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10 different lists were used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2013 MFL used as base list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Draft MFL was produced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AF0214-7A48-4CA7-8CFB-522BA3C5B86E}"/>
                </a:ext>
              </a:extLst>
            </p:cNvPr>
            <p:cNvSpPr/>
            <p:nvPr/>
          </p:nvSpPr>
          <p:spPr>
            <a:xfrm>
              <a:off x="3987222" y="2726266"/>
              <a:ext cx="5644748" cy="648000"/>
            </a:xfrm>
            <a:custGeom>
              <a:avLst/>
              <a:gdLst>
                <a:gd name="connsiteX0" fmla="*/ 0 w 5853436"/>
                <a:gd name="connsiteY0" fmla="*/ 0 h 684000"/>
                <a:gd name="connsiteX1" fmla="*/ 5853436 w 5853436"/>
                <a:gd name="connsiteY1" fmla="*/ 0 h 684000"/>
                <a:gd name="connsiteX2" fmla="*/ 5853436 w 5853436"/>
                <a:gd name="connsiteY2" fmla="*/ 684000 h 684000"/>
                <a:gd name="connsiteX3" fmla="*/ 0 w 5853436"/>
                <a:gd name="connsiteY3" fmla="*/ 684000 h 684000"/>
                <a:gd name="connsiteX4" fmla="*/ 0 w 5853436"/>
                <a:gd name="connsiteY4" fmla="*/ 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436" h="684000">
                  <a:moveTo>
                    <a:pt x="0" y="0"/>
                  </a:moveTo>
                  <a:lnTo>
                    <a:pt x="5853436" y="0"/>
                  </a:lnTo>
                  <a:lnTo>
                    <a:pt x="5853436" y="684000"/>
                  </a:lnTo>
                  <a:lnTo>
                    <a:pt x="0" y="684000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182880" rIns="254000" bIns="21436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3. State-level draft MFL validation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0B6F49-7C41-45C1-94CC-A1714F922164}"/>
                </a:ext>
              </a:extLst>
            </p:cNvPr>
            <p:cNvSpPr/>
            <p:nvPr/>
          </p:nvSpPr>
          <p:spPr>
            <a:xfrm>
              <a:off x="3992133" y="3347866"/>
              <a:ext cx="1881583" cy="3273600"/>
            </a:xfrm>
            <a:custGeom>
              <a:avLst/>
              <a:gdLst>
                <a:gd name="connsiteX0" fmla="*/ 0 w 1764000"/>
                <a:gd name="connsiteY0" fmla="*/ 0 h 2736011"/>
                <a:gd name="connsiteX1" fmla="*/ 1764000 w 1764000"/>
                <a:gd name="connsiteY1" fmla="*/ 0 h 2736011"/>
                <a:gd name="connsiteX2" fmla="*/ 1764000 w 1764000"/>
                <a:gd name="connsiteY2" fmla="*/ 2736011 h 2736011"/>
                <a:gd name="connsiteX3" fmla="*/ 0 w 1764000"/>
                <a:gd name="connsiteY3" fmla="*/ 2736011 h 2736011"/>
                <a:gd name="connsiteX4" fmla="*/ 0 w 1764000"/>
                <a:gd name="connsiteY4" fmla="*/ 0 h 273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000" h="2736011">
                  <a:moveTo>
                    <a:pt x="0" y="0"/>
                  </a:moveTo>
                  <a:lnTo>
                    <a:pt x="1764000" y="0"/>
                  </a:lnTo>
                  <a:lnTo>
                    <a:pt x="1764000" y="2736011"/>
                  </a:lnTo>
                  <a:lnTo>
                    <a:pt x="0" y="2736011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DHPRS sent draft MFL </a:t>
              </a:r>
              <a:br>
                <a:rPr lang="en-US" sz="1600" dirty="0">
                  <a:latin typeface="Century Gothic" panose="020B0502020202020204" pitchFamily="34" charset="0"/>
                </a:rPr>
              </a:br>
              <a:r>
                <a:rPr lang="en-US" sz="1600" dirty="0">
                  <a:latin typeface="Century Gothic" panose="020B0502020202020204" pitchFamily="34" charset="0"/>
                </a:rPr>
                <a:t>to states </a:t>
              </a:r>
              <a:br>
                <a:rPr lang="en-US" sz="1600" dirty="0">
                  <a:latin typeface="Century Gothic" panose="020B0502020202020204" pitchFamily="34" charset="0"/>
                </a:rPr>
              </a:br>
              <a:r>
                <a:rPr lang="en-US" sz="1600" dirty="0">
                  <a:latin typeface="Century Gothic" panose="020B0502020202020204" pitchFamily="34" charset="0"/>
                </a:rPr>
                <a:t>for validation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Merged list of about 50,000 records was adopted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420ACA-7184-467E-B460-F5B6F4D64650}"/>
                </a:ext>
              </a:extLst>
            </p:cNvPr>
            <p:cNvSpPr/>
            <p:nvPr/>
          </p:nvSpPr>
          <p:spPr>
            <a:xfrm>
              <a:off x="5868806" y="3183466"/>
              <a:ext cx="3763165" cy="648000"/>
            </a:xfrm>
            <a:custGeom>
              <a:avLst/>
              <a:gdLst>
                <a:gd name="connsiteX0" fmla="*/ 0 w 4136589"/>
                <a:gd name="connsiteY0" fmla="*/ 0 h 684000"/>
                <a:gd name="connsiteX1" fmla="*/ 4136589 w 4136589"/>
                <a:gd name="connsiteY1" fmla="*/ 0 h 684000"/>
                <a:gd name="connsiteX2" fmla="*/ 4136589 w 4136589"/>
                <a:gd name="connsiteY2" fmla="*/ 684000 h 684000"/>
                <a:gd name="connsiteX3" fmla="*/ 0 w 4136589"/>
                <a:gd name="connsiteY3" fmla="*/ 684000 h 684000"/>
                <a:gd name="connsiteX4" fmla="*/ 0 w 4136589"/>
                <a:gd name="connsiteY4" fmla="*/ 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589" h="684000">
                  <a:moveTo>
                    <a:pt x="0" y="0"/>
                  </a:moveTo>
                  <a:lnTo>
                    <a:pt x="4136589" y="0"/>
                  </a:lnTo>
                  <a:lnTo>
                    <a:pt x="4136589" y="684000"/>
                  </a:lnTo>
                  <a:lnTo>
                    <a:pt x="0" y="684000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274320" rIns="254000" bIns="21436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4. Additional list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D67F9E-248F-4C0C-90D8-ED5B79291ABA}"/>
                </a:ext>
              </a:extLst>
            </p:cNvPr>
            <p:cNvSpPr/>
            <p:nvPr/>
          </p:nvSpPr>
          <p:spPr>
            <a:xfrm>
              <a:off x="5874060" y="3805066"/>
              <a:ext cx="1881583" cy="3165000"/>
            </a:xfrm>
            <a:custGeom>
              <a:avLst/>
              <a:gdLst>
                <a:gd name="connsiteX0" fmla="*/ 0 w 1764000"/>
                <a:gd name="connsiteY0" fmla="*/ 0 h 2736011"/>
                <a:gd name="connsiteX1" fmla="*/ 1764000 w 1764000"/>
                <a:gd name="connsiteY1" fmla="*/ 0 h 2736011"/>
                <a:gd name="connsiteX2" fmla="*/ 1764000 w 1764000"/>
                <a:gd name="connsiteY2" fmla="*/ 2736011 h 2736011"/>
                <a:gd name="connsiteX3" fmla="*/ 0 w 1764000"/>
                <a:gd name="connsiteY3" fmla="*/ 2736011 h 2736011"/>
                <a:gd name="connsiteX4" fmla="*/ 0 w 1764000"/>
                <a:gd name="connsiteY4" fmla="*/ 0 h 273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000" h="2736011">
                  <a:moveTo>
                    <a:pt x="0" y="0"/>
                  </a:moveTo>
                  <a:lnTo>
                    <a:pt x="1764000" y="0"/>
                  </a:lnTo>
                  <a:lnTo>
                    <a:pt x="1764000" y="2736011"/>
                  </a:lnTo>
                  <a:lnTo>
                    <a:pt x="0" y="2736011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Additional HF lists were identified </a:t>
              </a:r>
              <a:br>
                <a:rPr lang="en-US" sz="1600" dirty="0">
                  <a:latin typeface="Century Gothic" panose="020B0502020202020204" pitchFamily="34" charset="0"/>
                </a:rPr>
              </a:br>
              <a:r>
                <a:rPr lang="en-US" sz="1600" dirty="0">
                  <a:latin typeface="Century Gothic" panose="020B0502020202020204" pitchFamily="34" charset="0"/>
                </a:rPr>
                <a:t>and retrieved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8 more lists were used</a:t>
              </a:r>
            </a:p>
            <a:p>
              <a:pPr marL="285750" lvl="0" indent="-230188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Global positioning system (GPS) data were collected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5D3CA8-279B-4999-910C-1A7BCAC62C87}"/>
                </a:ext>
              </a:extLst>
            </p:cNvPr>
            <p:cNvSpPr/>
            <p:nvPr/>
          </p:nvSpPr>
          <p:spPr>
            <a:xfrm>
              <a:off x="7723256" y="3722866"/>
              <a:ext cx="1908714" cy="648000"/>
            </a:xfrm>
            <a:custGeom>
              <a:avLst/>
              <a:gdLst>
                <a:gd name="connsiteX0" fmla="*/ 0 w 2431515"/>
                <a:gd name="connsiteY0" fmla="*/ 0 h 684000"/>
                <a:gd name="connsiteX1" fmla="*/ 2431515 w 2431515"/>
                <a:gd name="connsiteY1" fmla="*/ 0 h 684000"/>
                <a:gd name="connsiteX2" fmla="*/ 2431515 w 2431515"/>
                <a:gd name="connsiteY2" fmla="*/ 684000 h 684000"/>
                <a:gd name="connsiteX3" fmla="*/ 0 w 2431515"/>
                <a:gd name="connsiteY3" fmla="*/ 684000 h 684000"/>
                <a:gd name="connsiteX4" fmla="*/ 0 w 2431515"/>
                <a:gd name="connsiteY4" fmla="*/ 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515" h="684000">
                  <a:moveTo>
                    <a:pt x="0" y="0"/>
                  </a:moveTo>
                  <a:lnTo>
                    <a:pt x="2431515" y="0"/>
                  </a:lnTo>
                  <a:lnTo>
                    <a:pt x="2431515" y="684000"/>
                  </a:lnTo>
                  <a:lnTo>
                    <a:pt x="0" y="684000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274320" rIns="254000" bIns="21436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5. Data cleaning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7639DD-55AB-4AA4-A00C-1C706E8A9ED8}"/>
                </a:ext>
              </a:extLst>
            </p:cNvPr>
            <p:cNvSpPr/>
            <p:nvPr/>
          </p:nvSpPr>
          <p:spPr>
            <a:xfrm>
              <a:off x="7730000" y="4370866"/>
              <a:ext cx="1881583" cy="3030000"/>
            </a:xfrm>
            <a:custGeom>
              <a:avLst/>
              <a:gdLst>
                <a:gd name="connsiteX0" fmla="*/ 0 w 1764000"/>
                <a:gd name="connsiteY0" fmla="*/ 0 h 2736011"/>
                <a:gd name="connsiteX1" fmla="*/ 1764000 w 1764000"/>
                <a:gd name="connsiteY1" fmla="*/ 0 h 2736011"/>
                <a:gd name="connsiteX2" fmla="*/ 1764000 w 1764000"/>
                <a:gd name="connsiteY2" fmla="*/ 2736011 h 2736011"/>
                <a:gd name="connsiteX3" fmla="*/ 0 w 1764000"/>
                <a:gd name="connsiteY3" fmla="*/ 2736011 h 2736011"/>
                <a:gd name="connsiteX4" fmla="*/ 0 w 1764000"/>
                <a:gd name="connsiteY4" fmla="*/ 0 h 273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000" h="2736011">
                  <a:moveTo>
                    <a:pt x="0" y="0"/>
                  </a:moveTo>
                  <a:lnTo>
                    <a:pt x="1764000" y="0"/>
                  </a:lnTo>
                  <a:lnTo>
                    <a:pt x="1764000" y="2736011"/>
                  </a:lnTo>
                  <a:lnTo>
                    <a:pt x="0" y="2736011"/>
                  </a:lnTo>
                  <a:lnTo>
                    <a:pt x="0" y="0"/>
                  </a:lnTo>
                  <a:close/>
                </a:path>
              </a:pathLst>
            </a:custGeom>
            <a:ln w="9525"/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Data collectors were used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Duplicates were cleaned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Data collectors visited states for validation</a:t>
              </a:r>
            </a:p>
            <a:p>
              <a:pPr marL="285750" lvl="0" indent="-230188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entury Gothic" panose="020B0502020202020204" pitchFamily="34" charset="0"/>
                </a:rPr>
                <a:t>MFL with 39,550 records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49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D87-97AA-4DAE-9E77-98E64AC4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functional MFL </a:t>
            </a:r>
            <a:br>
              <a:rPr lang="en-US" dirty="0"/>
            </a:b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DD95-1EAC-48A1-9F94-F03B4B22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509812"/>
            <a:ext cx="9753600" cy="5957788"/>
          </a:xfrm>
        </p:spPr>
        <p:txBody>
          <a:bodyPr/>
          <a:lstStyle/>
          <a:p>
            <a:pPr marL="457200" indent="-346075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Facility listing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list that describes all health facilities in a country</a:t>
            </a:r>
          </a:p>
          <a:p>
            <a:pPr marL="914400" lvl="1" indent="-3460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Data covering predetermined facility attributes</a:t>
            </a:r>
            <a:endParaRPr lang="en-US" dirty="0"/>
          </a:p>
          <a:p>
            <a:pPr marL="457200" indent="-3460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Facility registry service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platform for storing, managing, and sharing MFL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20" dirty="0"/>
              <a:t>Enable data consumers to search, sort, and download MFL data</a:t>
            </a:r>
          </a:p>
          <a:p>
            <a:pPr marL="914400" lvl="1" indent="-3460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Facilitate interoperability with other data systems</a:t>
            </a:r>
          </a:p>
          <a:p>
            <a:pPr marL="457200" indent="-34607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Governance structure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Supportive policy environment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Leadership to oversee establishment and management of MFL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Integration of NHMIS with HFR </a:t>
            </a:r>
          </a:p>
          <a:p>
            <a:pPr marL="914400" lvl="1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SOPs for maintenance of MFL</a:t>
            </a:r>
          </a:p>
          <a:p>
            <a:pPr marL="914400" lvl="1" indent="-34607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Resource allocation to support MFL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56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6EBC-7140-40F2-864A-0BDCC6F5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MFL/HFR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2CF61-771B-41A6-9626-3FE8982EF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120" y="7010400"/>
            <a:ext cx="9463880" cy="533400"/>
          </a:xfrm>
        </p:spPr>
        <p:txBody>
          <a:bodyPr/>
          <a:lstStyle/>
          <a:p>
            <a:r>
              <a:rPr lang="en-US" sz="1600" dirty="0"/>
              <a:t>Model adapted from </a:t>
            </a:r>
            <a:r>
              <a:rPr lang="en-US" sz="1600" dirty="0">
                <a:hlinkClick r:id="rId3"/>
              </a:rPr>
              <a:t>https://www.who.int/healthinfo/country_monitoring_evaluation/mfl/en/</a:t>
            </a: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29732627-CFC8-4710-BD23-AA66EAD1F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022133"/>
              </p:ext>
            </p:extLst>
          </p:nvPr>
        </p:nvGraphicFramePr>
        <p:xfrm>
          <a:off x="442120" y="1752600"/>
          <a:ext cx="8016080" cy="1218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93" name="TextBox 692">
            <a:extLst>
              <a:ext uri="{FF2B5EF4-FFF2-40B4-BE49-F238E27FC236}">
                <a16:creationId xmlns:a16="http://schemas.microsoft.com/office/drawing/2014/main" id="{B506DBB8-AD56-4651-9C0C-1291A8DE9CB4}"/>
              </a:ext>
            </a:extLst>
          </p:cNvPr>
          <p:cNvSpPr txBox="1"/>
          <p:nvPr/>
        </p:nvSpPr>
        <p:spPr>
          <a:xfrm>
            <a:off x="442120" y="1447800"/>
            <a:ext cx="25146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8C84"/>
                </a:solidFill>
                <a:latin typeface="Century Gothic"/>
              </a:rPr>
              <a:t>Facility listing</a:t>
            </a:r>
            <a:endParaRPr lang="en-US" sz="2000" b="1" dirty="0">
              <a:solidFill>
                <a:srgbClr val="008C84"/>
              </a:solidFill>
              <a:latin typeface="Century Gothic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51C406-11DB-436A-8BAA-E8A9D80A558A}"/>
              </a:ext>
            </a:extLst>
          </p:cNvPr>
          <p:cNvGrpSpPr/>
          <p:nvPr/>
        </p:nvGrpSpPr>
        <p:grpSpPr>
          <a:xfrm>
            <a:off x="213520" y="3276600"/>
            <a:ext cx="8016080" cy="1514527"/>
            <a:chOff x="76200" y="3352800"/>
            <a:chExt cx="8016080" cy="1514527"/>
          </a:xfrm>
        </p:grpSpPr>
        <p:graphicFrame>
          <p:nvGraphicFramePr>
            <p:cNvPr id="245" name="Diagram 5">
              <a:extLst>
                <a:ext uri="{FF2B5EF4-FFF2-40B4-BE49-F238E27FC236}">
                  <a16:creationId xmlns:a16="http://schemas.microsoft.com/office/drawing/2014/main" id="{92BD6BBA-C855-46F5-8E62-A0666CB2D7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411247"/>
                </p:ext>
              </p:extLst>
            </p:nvPr>
          </p:nvGraphicFramePr>
          <p:xfrm>
            <a:off x="76200" y="3733800"/>
            <a:ext cx="8016080" cy="11335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31AFC641-B7E7-404B-A8C6-15BABD7CCC86}"/>
                </a:ext>
              </a:extLst>
            </p:cNvPr>
            <p:cNvSpPr txBox="1"/>
            <p:nvPr/>
          </p:nvSpPr>
          <p:spPr>
            <a:xfrm>
              <a:off x="304800" y="3352800"/>
              <a:ext cx="3045796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Century Gothic"/>
                </a:rPr>
                <a:t>Health facility registry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F589E-4D3B-4D2E-BAFE-26DB4FE75EC7}"/>
              </a:ext>
            </a:extLst>
          </p:cNvPr>
          <p:cNvGrpSpPr/>
          <p:nvPr/>
        </p:nvGrpSpPr>
        <p:grpSpPr>
          <a:xfrm>
            <a:off x="442120" y="5162490"/>
            <a:ext cx="8016080" cy="1542549"/>
            <a:chOff x="304800" y="5238690"/>
            <a:chExt cx="8016080" cy="1542549"/>
          </a:xfrm>
        </p:grpSpPr>
        <p:graphicFrame>
          <p:nvGraphicFramePr>
            <p:cNvPr id="459" name="Diagram 5">
              <a:extLst>
                <a:ext uri="{FF2B5EF4-FFF2-40B4-BE49-F238E27FC236}">
                  <a16:creationId xmlns:a16="http://schemas.microsoft.com/office/drawing/2014/main" id="{4B66D936-5B9A-46B6-BA5D-B65CE8EF84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3333669"/>
                </p:ext>
              </p:extLst>
            </p:nvPr>
          </p:nvGraphicFramePr>
          <p:xfrm>
            <a:off x="304800" y="5562600"/>
            <a:ext cx="8016080" cy="121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96F3C-F1B4-4C96-948A-02625C7593F8}"/>
                </a:ext>
              </a:extLst>
            </p:cNvPr>
            <p:cNvSpPr txBox="1"/>
            <p:nvPr/>
          </p:nvSpPr>
          <p:spPr>
            <a:xfrm>
              <a:off x="304800" y="5238690"/>
              <a:ext cx="3505200" cy="400110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555276"/>
                  </a:solidFill>
                  <a:latin typeface="Century Gothic"/>
                </a:rPr>
                <a:t>Governance structure</a:t>
              </a:r>
              <a:endParaRPr lang="en-US" dirty="0">
                <a:solidFill>
                  <a:srgbClr val="555276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EF943F-4E3D-4EC6-9CAB-7D0ADDB757EB}"/>
              </a:ext>
            </a:extLst>
          </p:cNvPr>
          <p:cNvSpPr/>
          <p:nvPr/>
        </p:nvSpPr>
        <p:spPr>
          <a:xfrm>
            <a:off x="8305800" y="1924110"/>
            <a:ext cx="1514744" cy="452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  <a:cs typeface="Calibri"/>
              </a:rPr>
              <a:t>Functional, up-to-date, shareable MFL</a:t>
            </a:r>
          </a:p>
        </p:txBody>
      </p:sp>
      <p:pic>
        <p:nvPicPr>
          <p:cNvPr id="13" name="Graphic 12" descr="Arrow: Slight curve">
            <a:extLst>
              <a:ext uri="{FF2B5EF4-FFF2-40B4-BE49-F238E27FC236}">
                <a16:creationId xmlns:a16="http://schemas.microsoft.com/office/drawing/2014/main" id="{F3BD6480-020E-4CC6-ACBD-CD1F6DCC56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109183">
            <a:off x="2384116" y="1256196"/>
            <a:ext cx="914400" cy="914400"/>
          </a:xfrm>
          <a:prstGeom prst="rect">
            <a:avLst/>
          </a:prstGeom>
        </p:spPr>
      </p:pic>
      <p:pic>
        <p:nvPicPr>
          <p:cNvPr id="16" name="Graphic 15" descr="Arrow: Slight curve">
            <a:extLst>
              <a:ext uri="{FF2B5EF4-FFF2-40B4-BE49-F238E27FC236}">
                <a16:creationId xmlns:a16="http://schemas.microsoft.com/office/drawing/2014/main" id="{E5E66F37-DCDA-4607-8823-50156A36A2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109183">
            <a:off x="4212916" y="2932595"/>
            <a:ext cx="914400" cy="914400"/>
          </a:xfrm>
          <a:prstGeom prst="rect">
            <a:avLst/>
          </a:prstGeom>
        </p:spPr>
      </p:pic>
      <p:pic>
        <p:nvPicPr>
          <p:cNvPr id="17" name="Graphic 16" descr="Arrow: Slight curve">
            <a:extLst>
              <a:ext uri="{FF2B5EF4-FFF2-40B4-BE49-F238E27FC236}">
                <a16:creationId xmlns:a16="http://schemas.microsoft.com/office/drawing/2014/main" id="{D131533A-BD71-49C0-87B8-5DA8C6D3C7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109183">
            <a:off x="4441516" y="49899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5437-8D18-4F6D-9239-CA7FC2E7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1,606 facilities in </a:t>
            </a:r>
            <a:r>
              <a:rPr lang="en-US" dirty="0" err="1"/>
              <a:t>Abia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2FFF8-CAFC-4EDE-83D0-4431B905D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845" y="2362200"/>
            <a:ext cx="3324356" cy="4267200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973 of these are public </a:t>
            </a:r>
            <a:br>
              <a:rPr lang="en-US" sz="3600" dirty="0"/>
            </a:br>
            <a:r>
              <a:rPr lang="en-US" sz="3600" dirty="0"/>
              <a:t>and 633 </a:t>
            </a:r>
            <a:br>
              <a:rPr lang="en-US" sz="3600" dirty="0"/>
            </a:br>
            <a:r>
              <a:rPr lang="en-US" sz="3600" dirty="0"/>
              <a:t>are private</a:t>
            </a:r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7748B-7AEC-4C52-81D4-F4901C47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95400"/>
            <a:ext cx="565790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6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18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use and blue_corrected" id="{24BB43F7-A238-40E1-A388-AA30B486D4FC}" vid="{C3D0504A-8D89-47AB-96BA-D5EE0E825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A79819CA3F3428B644840049B5527" ma:contentTypeVersion="5" ma:contentTypeDescription="Create a new document." ma:contentTypeScope="" ma:versionID="b91ae86749413e39d6ab5cf72415f548">
  <xsd:schema xmlns:xsd="http://www.w3.org/2001/XMLSchema" xmlns:xs="http://www.w3.org/2001/XMLSchema" xmlns:p="http://schemas.microsoft.com/office/2006/metadata/properties" xmlns:ns1="http://schemas.microsoft.com/sharepoint/v3" xmlns:ns2="d8573787-17db-43b5-9af3-2a45e79ab039" xmlns:ns3="13922b43-4eea-40f2-b18b-c20327cdf16c" targetNamespace="http://schemas.microsoft.com/office/2006/metadata/properties" ma:root="true" ma:fieldsID="a3eb1c2798d4f2b319fc785c533a2476" ns1:_="" ns2:_="" ns3:_="">
    <xsd:import namespace="http://schemas.microsoft.com/sharepoint/v3"/>
    <xsd:import namespace="d8573787-17db-43b5-9af3-2a45e79ab039"/>
    <xsd:import namespace="13922b43-4eea-40f2-b18b-c20327cdf16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73787-17db-43b5-9af3-2a45e79ab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22b43-4eea-40f2-b18b-c20327cdf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048E68-115E-4EEB-AE32-34075EC8E989}">
  <ds:schemaRefs>
    <ds:schemaRef ds:uri="http://schemas.openxmlformats.org/package/2006/metadata/core-properties"/>
    <ds:schemaRef ds:uri="http://purl.org/dc/elements/1.1/"/>
    <ds:schemaRef ds:uri="http://purl.org/dc/terms/"/>
    <ds:schemaRef ds:uri="d8573787-17db-43b5-9af3-2a45e79ab039"/>
    <ds:schemaRef ds:uri="13922b43-4eea-40f2-b18b-c20327cdf16c"/>
    <ds:schemaRef ds:uri="http://schemas.microsoft.com/office/2006/metadata/properties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6FC224-0626-43ED-8AD4-4384B7112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12CE9-1245-4C0E-BDF8-3EE8D38EE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573787-17db-43b5-9af3-2a45e79ab039"/>
    <ds:schemaRef ds:uri="13922b43-4eea-40f2-b18b-c20327cdf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732</Words>
  <Application>Microsoft Office PowerPoint</Application>
  <PresentationFormat>Custom</PresentationFormat>
  <Paragraphs>169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Futura Lt BT</vt:lpstr>
      <vt:lpstr>Futura LT Pro Book</vt:lpstr>
      <vt:lpstr>Wingdings</vt:lpstr>
      <vt:lpstr>Office Theme</vt:lpstr>
      <vt:lpstr>PowerPoint Presentation</vt:lpstr>
      <vt:lpstr>Outline</vt:lpstr>
      <vt:lpstr>Introduction</vt:lpstr>
      <vt:lpstr>Introduction</vt:lpstr>
      <vt:lpstr>Background </vt:lpstr>
      <vt:lpstr>Consolidation of MFL </vt:lpstr>
      <vt:lpstr>Elements of functional MFL   </vt:lpstr>
      <vt:lpstr>MFL/HFR development</vt:lpstr>
      <vt:lpstr>1,606 facilities in Abia</vt:lpstr>
      <vt:lpstr>HFR development</vt:lpstr>
      <vt:lpstr>Governance (1)</vt:lpstr>
      <vt:lpstr>Governance (2)</vt:lpstr>
      <vt:lpstr>HFR rollout in Abia and Niger</vt:lpstr>
      <vt:lpstr>HFR rollout nationwide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Gwendolyn Stinger</dc:creator>
  <cp:lastModifiedBy>McGill, Deborah</cp:lastModifiedBy>
  <cp:revision>114</cp:revision>
  <dcterms:created xsi:type="dcterms:W3CDTF">2018-05-05T20:37:30Z</dcterms:created>
  <dcterms:modified xsi:type="dcterms:W3CDTF">2019-06-10T15:38:24Z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2015-03-02T00:00:00Z</vt:filetime>
  </property>
  <property fmtid="{D5CDD505-2E9C-101B-9397-08002B2CF9AE}" pid="3" name="LastSaved">
    <vt:filetime>2015-03-02T00:00:00Z</vt:filetime>
  </property>
  <property fmtid="{D5CDD505-2E9C-101B-9397-08002B2CF9AE}" pid="4" name="ContentTypeId">
    <vt:lpwstr>0x0101006E4A79819CA3F3428B644840049B5527</vt:lpwstr>
  </property>
</Properties>
</file>